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508" r:id="rId84"/>
    <p:sldId id="509" r:id="rId85"/>
    <p:sldId id="510" r:id="rId86"/>
    <p:sldId id="511" r:id="rId87"/>
    <p:sldId id="512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537" r:id="rId113"/>
    <p:sldId id="538" r:id="rId114"/>
    <p:sldId id="539" r:id="rId115"/>
    <p:sldId id="540" r:id="rId116"/>
    <p:sldId id="541" r:id="rId117"/>
    <p:sldId id="542" r:id="rId118"/>
    <p:sldId id="543" r:id="rId119"/>
    <p:sldId id="544" r:id="rId120"/>
    <p:sldId id="545" r:id="rId121"/>
    <p:sldId id="546" r:id="rId122"/>
    <p:sldId id="547" r:id="rId123"/>
    <p:sldId id="548" r:id="rId124"/>
    <p:sldId id="549" r:id="rId125"/>
    <p:sldId id="550" r:id="rId126"/>
    <p:sldId id="551" r:id="rId127"/>
    <p:sldId id="552" r:id="rId128"/>
    <p:sldId id="553" r:id="rId129"/>
    <p:sldId id="554" r:id="rId130"/>
    <p:sldId id="555" r:id="rId131"/>
    <p:sldId id="556" r:id="rId132"/>
    <p:sldId id="557" r:id="rId133"/>
    <p:sldId id="558" r:id="rId134"/>
    <p:sldId id="559" r:id="rId135"/>
    <p:sldId id="560" r:id="rId136"/>
    <p:sldId id="561" r:id="rId137"/>
    <p:sldId id="562" r:id="rId138"/>
    <p:sldId id="563" r:id="rId139"/>
    <p:sldId id="564" r:id="rId140"/>
    <p:sldId id="565" r:id="rId141"/>
    <p:sldId id="566" r:id="rId142"/>
    <p:sldId id="567" r:id="rId143"/>
    <p:sldId id="568" r:id="rId144"/>
    <p:sldId id="569" r:id="rId145"/>
    <p:sldId id="570" r:id="rId146"/>
    <p:sldId id="571" r:id="rId147"/>
    <p:sldId id="572" r:id="rId148"/>
    <p:sldId id="573" r:id="rId149"/>
    <p:sldId id="574" r:id="rId150"/>
    <p:sldId id="575" r:id="rId151"/>
    <p:sldId id="576" r:id="rId152"/>
    <p:sldId id="577" r:id="rId153"/>
    <p:sldId id="578" r:id="rId154"/>
    <p:sldId id="579" r:id="rId155"/>
    <p:sldId id="580" r:id="rId156"/>
    <p:sldId id="581" r:id="rId157"/>
    <p:sldId id="582" r:id="rId158"/>
    <p:sldId id="583" r:id="rId159"/>
    <p:sldId id="584" r:id="rId160"/>
    <p:sldId id="585" r:id="rId161"/>
    <p:sldId id="586" r:id="rId162"/>
    <p:sldId id="587" r:id="rId163"/>
    <p:sldId id="588" r:id="rId164"/>
    <p:sldId id="589" r:id="rId165"/>
    <p:sldId id="590" r:id="rId166"/>
    <p:sldId id="591" r:id="rId167"/>
    <p:sldId id="592" r:id="rId168"/>
    <p:sldId id="593" r:id="rId169"/>
    <p:sldId id="594" r:id="rId170"/>
    <p:sldId id="595" r:id="rId171"/>
    <p:sldId id="596" r:id="rId172"/>
    <p:sldId id="597" r:id="rId173"/>
    <p:sldId id="598" r:id="rId174"/>
    <p:sldId id="599" r:id="rId175"/>
    <p:sldId id="600" r:id="rId176"/>
    <p:sldId id="601" r:id="rId177"/>
    <p:sldId id="602" r:id="rId178"/>
    <p:sldId id="603" r:id="rId179"/>
    <p:sldId id="604" r:id="rId180"/>
    <p:sldId id="605" r:id="rId181"/>
    <p:sldId id="606" r:id="rId182"/>
    <p:sldId id="607" r:id="rId183"/>
    <p:sldId id="608" r:id="rId184"/>
    <p:sldId id="609" r:id="rId185"/>
    <p:sldId id="610" r:id="rId186"/>
    <p:sldId id="611" r:id="rId187"/>
    <p:sldId id="612" r:id="rId188"/>
    <p:sldId id="613" r:id="rId189"/>
    <p:sldId id="614" r:id="rId190"/>
    <p:sldId id="615" r:id="rId191"/>
    <p:sldId id="616" r:id="rId192"/>
    <p:sldId id="617" r:id="rId193"/>
    <p:sldId id="618" r:id="rId194"/>
    <p:sldId id="619" r:id="rId195"/>
    <p:sldId id="620" r:id="rId196"/>
    <p:sldId id="621" r:id="rId197"/>
    <p:sldId id="622" r:id="rId198"/>
    <p:sldId id="623" r:id="rId199"/>
    <p:sldId id="624" r:id="rId200"/>
    <p:sldId id="625" r:id="rId201"/>
    <p:sldId id="626" r:id="rId202"/>
    <p:sldId id="627" r:id="rId203"/>
    <p:sldId id="628" r:id="rId204"/>
    <p:sldId id="629" r:id="rId205"/>
    <p:sldId id="630" r:id="rId206"/>
    <p:sldId id="631" r:id="rId207"/>
  </p:sldIdLst>
  <p:sldSz cx="10071100" cy="7556500"/>
  <p:notesSz cx="100711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69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7340" y="330200"/>
            <a:ext cx="183642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0665" y="4231640"/>
            <a:ext cx="704977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6100" y="1686560"/>
            <a:ext cx="3996690" cy="406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84800" y="1739963"/>
            <a:ext cx="4212590" cy="40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725" y="2171700"/>
            <a:ext cx="8375650" cy="133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318260"/>
            <a:ext cx="9385300" cy="512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555" y="7027545"/>
            <a:ext cx="2316353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0" y="7248624"/>
            <a:ext cx="2457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wserstack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factory.org/" TargetMode="External"/><Relationship Id="rId2" Type="http://schemas.openxmlformats.org/officeDocument/2006/relationships/hyperlink" Target="http://kellianderson.com/b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://subtlepatterns.com/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hyperlink" Target="http://elefant-art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sechos.fr/" TargetMode="External"/><Relationship Id="rId2" Type="http://schemas.openxmlformats.org/officeDocument/2006/relationships/hyperlink" Target="http://designmod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hyperlink" Target="http://www.marketingmag.stfi.re/hubs-c/smartphone-addiction-nomophobia/?sf=ozpplo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sacreations.com/tuto/lire/1493-css3-flexbox-layout-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sacreations.com/" TargetMode="External"/><Relationship Id="rId2" Type="http://schemas.openxmlformats.org/officeDocument/2006/relationships/hyperlink" Target="http://fr.openclassroom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#button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tympanus.net/Development/CreativeButton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colours.neilorangepeel.com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fontstack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00" y="7261324"/>
            <a:ext cx="5651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046755"/>
              <a:ext cx="10071100" cy="509905"/>
            </a:xfrm>
            <a:custGeom>
              <a:avLst/>
              <a:gdLst/>
              <a:ahLst/>
              <a:cxnLst/>
              <a:rect l="l" t="t" r="r" b="b"/>
              <a:pathLst>
                <a:path w="10071100" h="509904">
                  <a:moveTo>
                    <a:pt x="0" y="509743"/>
                  </a:moveTo>
                  <a:lnTo>
                    <a:pt x="0" y="0"/>
                  </a:lnTo>
                  <a:lnTo>
                    <a:pt x="10071100" y="0"/>
                  </a:lnTo>
                  <a:lnTo>
                    <a:pt x="10071100" y="509743"/>
                  </a:lnTo>
                  <a:lnTo>
                    <a:pt x="0" y="509743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" y="1979637"/>
              <a:ext cx="10071100" cy="3050540"/>
            </a:xfrm>
            <a:custGeom>
              <a:avLst/>
              <a:gdLst/>
              <a:ahLst/>
              <a:cxnLst/>
              <a:rect l="l" t="t" r="r" b="b"/>
              <a:pathLst>
                <a:path w="10071100" h="3050540">
                  <a:moveTo>
                    <a:pt x="0" y="0"/>
                  </a:moveTo>
                  <a:lnTo>
                    <a:pt x="10070570" y="0"/>
                  </a:lnTo>
                  <a:lnTo>
                    <a:pt x="10070570" y="3050413"/>
                  </a:lnTo>
                  <a:lnTo>
                    <a:pt x="0" y="305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2800" y="2489200"/>
            <a:ext cx="600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Initiation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HTML </a:t>
            </a: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44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4300" y="3441700"/>
            <a:ext cx="4779645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96265" marR="5080" indent="-58420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Apprendre </a:t>
            </a:r>
            <a:r>
              <a:rPr sz="2600" spc="-5" dirty="0">
                <a:solidFill>
                  <a:srgbClr val="FFAF00"/>
                </a:solidFill>
                <a:latin typeface="Arial"/>
                <a:cs typeface="Arial"/>
              </a:rPr>
              <a:t>les bases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du langage  pour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créer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des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sites</a:t>
            </a:r>
            <a:r>
              <a:rPr sz="26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web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5895" y="3729532"/>
            <a:ext cx="7489190" cy="9525"/>
            <a:chOff x="1295895" y="3729532"/>
            <a:chExt cx="7489190" cy="9525"/>
          </a:xfrm>
        </p:grpSpPr>
        <p:sp>
          <p:nvSpPr>
            <p:cNvPr id="11" name="object 11"/>
            <p:cNvSpPr/>
            <p:nvPr/>
          </p:nvSpPr>
          <p:spPr>
            <a:xfrm>
              <a:off x="8006588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895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3330" y="6108700"/>
            <a:ext cx="369062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4915">
              <a:lnSpc>
                <a:spcPts val="1860"/>
              </a:lnSpc>
              <a:spcBef>
                <a:spcPts val="100"/>
              </a:spcBef>
            </a:pPr>
            <a:r>
              <a:rPr sz="1600" i="1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marL="1224915" marR="2344420" algn="just">
              <a:lnSpc>
                <a:spcPts val="1800"/>
              </a:lnSpc>
              <a:spcBef>
                <a:spcPts val="100"/>
              </a:spcBef>
            </a:pPr>
            <a:r>
              <a:rPr sz="1600" i="1" dirty="0">
                <a:solidFill>
                  <a:srgbClr val="585858"/>
                </a:solidFill>
                <a:latin typeface="Arial"/>
                <a:cs typeface="Arial"/>
              </a:rPr>
              <a:t>e  n  d  u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875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</a:t>
            </a:r>
            <a:r>
              <a:rPr sz="1200" spc="-225" dirty="0">
                <a:solidFill>
                  <a:srgbClr val="585858"/>
                </a:solidFill>
                <a:latin typeface="Arial"/>
                <a:cs typeface="Arial"/>
              </a:rPr>
              <a:t>CS</a:t>
            </a:r>
            <a:r>
              <a:rPr sz="2400" i="1" spc="-337" baseline="-3125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200" spc="-225" dirty="0">
                <a:solidFill>
                  <a:srgbClr val="585858"/>
                </a:solidFill>
                <a:latin typeface="Arial"/>
                <a:cs typeface="Arial"/>
              </a:rPr>
              <a:t>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180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898779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C’est le navigateur 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interpréter le CSS, des différences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rendu 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donc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pixel perfect n’existe 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1300" y="355600"/>
            <a:ext cx="709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 rendus entre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navigateurs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4682097" y="3659327"/>
            <a:ext cx="4516212" cy="19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0626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uppercase;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93433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 :</a:t>
            </a:r>
            <a:r>
              <a:rPr sz="17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lowercase;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5232" y="4455471"/>
            <a:ext cx="2395714" cy="233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5362" y="4445000"/>
            <a:ext cx="3069624" cy="194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107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font-variant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392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4900" y="3289300"/>
            <a:ext cx="136080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small-caps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3950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9700" y="355600"/>
            <a:ext cx="2227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Font-variant</a:t>
            </a:r>
            <a:endParaRPr sz="3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900" y="203200"/>
            <a:ext cx="178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Font-variant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5158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normal;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788920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7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small-caps;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4429716"/>
            <a:ext cx="3480515" cy="392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5800" y="4431050"/>
            <a:ext cx="3191832" cy="39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9472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text-decoration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changer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décoration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734" y="3149600"/>
            <a:ext cx="8667750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84810" marR="30480" indent="-317500">
              <a:lnSpc>
                <a:spcPct val="147700"/>
              </a:lnSpc>
              <a:spcBef>
                <a:spcPts val="560"/>
              </a:spcBef>
              <a:tabLst>
                <a:tab pos="384810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d'empêcher l'héritage de la propriété et plus  particulièrement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supprimer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soulignement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défaut des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54038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962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800600"/>
            <a:ext cx="3387725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overline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surlignement</a:t>
            </a:r>
            <a:endParaRPr sz="2200">
              <a:latin typeface="Arial"/>
              <a:cs typeface="Arial"/>
            </a:endParaRPr>
          </a:p>
          <a:p>
            <a:pPr marL="330200" marR="5080">
              <a:lnSpc>
                <a:spcPct val="1629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underline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soulignement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line-through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barré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54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Text-decoration</a:t>
            </a:r>
            <a:endParaRPr sz="3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203200"/>
            <a:ext cx="835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Enlever le </a:t>
            </a:r>
            <a:r>
              <a:rPr sz="2400" spc="-5" dirty="0"/>
              <a:t>soulignement </a:t>
            </a:r>
            <a:r>
              <a:rPr sz="2400" dirty="0"/>
              <a:t>des liens </a:t>
            </a:r>
            <a:r>
              <a:rPr sz="2400" spc="-5" dirty="0"/>
              <a:t>et </a:t>
            </a:r>
            <a:r>
              <a:rPr sz="2400" dirty="0"/>
              <a:t>le </a:t>
            </a:r>
            <a:r>
              <a:rPr sz="2400" spc="-5" dirty="0"/>
              <a:t>remettre au</a:t>
            </a:r>
            <a:r>
              <a:rPr sz="2400" spc="-85" dirty="0"/>
              <a:t> </a:t>
            </a:r>
            <a:r>
              <a:rPr sz="2400" spc="-5" dirty="0"/>
              <a:t>survol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839845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/*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enlever le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soulignement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des liens par défaut</a:t>
            </a:r>
            <a:r>
              <a:rPr sz="14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*/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0" y="914400"/>
            <a:ext cx="4126229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a:hover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underline;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/* remettre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le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soulignement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pour les liens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survolés</a:t>
            </a:r>
            <a:r>
              <a:rPr sz="1400" spc="-8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*/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300" y="4470400"/>
            <a:ext cx="4200837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5353" y="4477096"/>
            <a:ext cx="4127614" cy="99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150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text-indent : 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(négative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positive)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 décalage de la première ligne d’un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869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police, positif ou négatif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inline-block)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8600" y="355600"/>
            <a:ext cx="204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ext-indent</a:t>
            </a:r>
            <a:endParaRPr sz="3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88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Indentation de</a:t>
            </a:r>
            <a:r>
              <a:rPr sz="2400" spc="-95" dirty="0"/>
              <a:t> </a:t>
            </a:r>
            <a:r>
              <a:rPr sz="2400" spc="-5" dirty="0"/>
              <a:t>10px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1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text-indent: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26" y="1457325"/>
            <a:ext cx="4422688" cy="82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26" y="4789810"/>
            <a:ext cx="4422714" cy="82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7586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276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4" y="2944634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318260"/>
            <a:ext cx="7990840" cy="218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58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list-style-type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puce ou de  numérotation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(appliqué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ul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ol)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Valeurs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172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–	none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(pas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puce)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disc, </a:t>
            </a: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circle,</a:t>
            </a:r>
            <a:r>
              <a:rPr sz="2000" spc="-10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square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2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 à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579971" y="4435284"/>
            <a:ext cx="1768287" cy="1214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9497" y="4427097"/>
            <a:ext cx="1643754" cy="1128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8506" y="4458646"/>
            <a:ext cx="1712011" cy="1168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4" y="1837002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485900"/>
            <a:ext cx="947991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Valeurs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  <a:p>
            <a:pPr marL="800100" marR="5080" indent="-292100">
              <a:lnSpc>
                <a:spcPts val="2300"/>
              </a:lnSpc>
              <a:spcBef>
                <a:spcPts val="188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decimal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(1.),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decimal-leading-zero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(01.),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lower-roman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(vii), </a:t>
            </a:r>
            <a:r>
              <a:rPr sz="2000" spc="-5" dirty="0">
                <a:solidFill>
                  <a:srgbClr val="558ED5"/>
                </a:solidFill>
                <a:latin typeface="Arial"/>
                <a:cs typeface="Arial"/>
              </a:rPr>
              <a:t>upper-roman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(VII),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7100" y="355600"/>
            <a:ext cx="3181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ordonnées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100494" y="4002656"/>
            <a:ext cx="1467365" cy="96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0876" y="3968115"/>
            <a:ext cx="1562704" cy="963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965" y="3980140"/>
            <a:ext cx="1502027" cy="96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6312" y="3945493"/>
            <a:ext cx="1524242" cy="969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82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</a:t>
            </a:r>
            <a:r>
              <a:rPr sz="2400" spc="-90" dirty="0"/>
              <a:t> </a:t>
            </a:r>
            <a:r>
              <a:rPr sz="2400" dirty="0"/>
              <a:t>puces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3895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list-style-type: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9852" y="2478718"/>
            <a:ext cx="1475372" cy="11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518" y="2402948"/>
            <a:ext cx="1689345" cy="1165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279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3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5781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Certains navigateurs 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connaissent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(encore)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 propriétés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Tester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rendu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graphique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plus de navigateurs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5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 </a:t>
            </a:r>
            <a:r>
              <a:rPr sz="3000" dirty="0">
                <a:solidFill>
                  <a:srgbClr val="585858"/>
                </a:solidFill>
              </a:rPr>
              <a:t>degrés 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compréhension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49300" y="4000500"/>
            <a:ext cx="3215640" cy="914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Caniuse</a:t>
            </a:r>
            <a:r>
              <a:rPr sz="20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donne des listes de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compatibilité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certaines 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propriétés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6800" y="3759200"/>
            <a:ext cx="4216400" cy="323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203200"/>
            <a:ext cx="4599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Utiliser </a:t>
            </a:r>
            <a:r>
              <a:rPr sz="2400" dirty="0"/>
              <a:t>une image </a:t>
            </a:r>
            <a:r>
              <a:rPr sz="2400" spc="-5" dirty="0"/>
              <a:t>comme</a:t>
            </a:r>
            <a:r>
              <a:rPr sz="2400" spc="-90" dirty="0"/>
              <a:t> </a:t>
            </a:r>
            <a:r>
              <a:rPr sz="2400" dirty="0"/>
              <a:t>puce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70001" y="939901"/>
            <a:ext cx="546671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list-style-image: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url("img/liste.png");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4475" y="5073468"/>
            <a:ext cx="1478491" cy="97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355600"/>
            <a:ext cx="5742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Utiliser </a:t>
            </a:r>
            <a:r>
              <a:rPr sz="3000" dirty="0">
                <a:solidFill>
                  <a:srgbClr val="585858"/>
                </a:solidFill>
              </a:rPr>
              <a:t>une image </a:t>
            </a:r>
            <a:r>
              <a:rPr sz="3000" spc="-5" dirty="0">
                <a:solidFill>
                  <a:srgbClr val="585858"/>
                </a:solidFill>
              </a:rPr>
              <a:t>comme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5300" y="1458061"/>
            <a:ext cx="814133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23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list-style-image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pour utiliser une image personnalisée en  guise de</a:t>
            </a:r>
            <a:r>
              <a:rPr sz="2400" spc="-1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puce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7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solidFill>
                  <a:srgbClr val="4C4C4C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chemin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d’une image</a:t>
            </a:r>
            <a:r>
              <a:rPr sz="2400" spc="1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url("cheminimage");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7500" y="2489200"/>
            <a:ext cx="697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Bordures et arrières</a:t>
            </a:r>
            <a:r>
              <a:rPr spc="-90" dirty="0"/>
              <a:t> </a:t>
            </a:r>
            <a:r>
              <a:rPr dirty="0"/>
              <a:t>plans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670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border permet d'ajouter une bordure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</a:t>
            </a:r>
            <a:endParaRPr sz="2400">
              <a:latin typeface="Arial"/>
              <a:cs typeface="Arial"/>
            </a:endParaRPr>
          </a:p>
          <a:p>
            <a:pPr marL="12700" marR="46863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Elle a 3 « sous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style, color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width.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regroupe souvent comme ceci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746398"/>
            <a:ext cx="368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border: width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style</a:t>
            </a:r>
            <a:r>
              <a:rPr sz="2400" b="1" spc="-9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color;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12496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2px solid #009860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1977" y="5380007"/>
            <a:ext cx="4908670" cy="308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06740" cy="263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décomposer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bordures 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suivante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0" marR="5805805">
              <a:lnSpc>
                <a:spcPct val="166700"/>
              </a:lnSpc>
              <a:spcBef>
                <a:spcPts val="6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border-top: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border-left: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border-right: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border-bottom:</a:t>
            </a:r>
            <a:r>
              <a:rPr sz="2200" spc="-9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…;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150359"/>
            <a:ext cx="8985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ne précise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quelle bordure on applique la propriété, elle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4.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07352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border-top: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1px solid</a:t>
            </a:r>
            <a:r>
              <a:rPr sz="24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gray;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49220" y="5340242"/>
            <a:ext cx="4831080" cy="17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358005" cy="481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de bordure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(par</a:t>
            </a:r>
            <a:r>
              <a:rPr sz="2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défaut);</a:t>
            </a:r>
            <a:endParaRPr sz="2200">
              <a:latin typeface="Arial"/>
              <a:cs typeface="Arial"/>
            </a:endParaRPr>
          </a:p>
          <a:p>
            <a:pPr marL="12700" marR="2162810">
              <a:lnSpc>
                <a:spcPct val="1629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dotted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pointillés;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dashed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tirets;</a:t>
            </a:r>
            <a:endParaRPr sz="2200">
              <a:latin typeface="Arial"/>
              <a:cs typeface="Arial"/>
            </a:endParaRPr>
          </a:p>
          <a:p>
            <a:pPr marL="12700" marR="1308735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solid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trait simple;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double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bordure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double;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groove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relief;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ridge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autre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relief;</a:t>
            </a:r>
            <a:endParaRPr sz="2200">
              <a:latin typeface="Arial"/>
              <a:cs typeface="Arial"/>
            </a:endParaRPr>
          </a:p>
          <a:p>
            <a:pPr marL="12700" marR="335280">
              <a:lnSpc>
                <a:spcPct val="166700"/>
              </a:lnSpc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inset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3D global enfoncé;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outset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3D global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surélevé.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47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06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265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823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382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" y="4941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" y="5500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900" y="6059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Style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bordure</a:t>
            </a:r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5064156" y="2432144"/>
            <a:ext cx="4651292" cy="4251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0385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2400" dirty="0">
                <a:solidFill>
                  <a:srgbClr val="558ED5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bords arrondis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supporté 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à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partie 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IE9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051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9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03500"/>
            <a:ext cx="6810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en unité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mesure (px,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em ou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0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1432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2200" y="3098800"/>
            <a:ext cx="837184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arrondi partout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1800" dirty="0">
                <a:solidFill>
                  <a:srgbClr val="558ED5"/>
                </a:solidFill>
                <a:latin typeface="Arial"/>
                <a:cs typeface="Arial"/>
              </a:rPr>
              <a:t>: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 10px;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3500"/>
              </a:lnSpc>
              <a:spcBef>
                <a:spcPts val="5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 arrondi par angle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(en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haut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gauche, en haut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gauche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 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border-radius </a:t>
            </a:r>
            <a:r>
              <a:rPr sz="1800" dirty="0">
                <a:solidFill>
                  <a:srgbClr val="558ED5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2px 20px 5px</a:t>
            </a:r>
            <a:r>
              <a:rPr sz="1800" spc="-1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58ED5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5877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 </a:t>
            </a:r>
            <a:r>
              <a:rPr sz="3000" dirty="0">
                <a:solidFill>
                  <a:srgbClr val="585858"/>
                </a:solidFill>
              </a:rPr>
              <a:t>bords </a:t>
            </a:r>
            <a:r>
              <a:rPr sz="3000" spc="-5" dirty="0">
                <a:solidFill>
                  <a:srgbClr val="585858"/>
                </a:solidFill>
              </a:rPr>
              <a:t>arrondis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CSS3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Des </a:t>
            </a:r>
            <a:r>
              <a:rPr sz="2400" dirty="0"/>
              <a:t>bords </a:t>
            </a:r>
            <a:r>
              <a:rPr sz="2400" spc="-5" dirty="0"/>
              <a:t>arrondis </a:t>
            </a:r>
            <a:r>
              <a:rPr sz="2400" dirty="0"/>
              <a:t>: </a:t>
            </a:r>
            <a:r>
              <a:rPr sz="2400" spc="-5" dirty="0"/>
              <a:t>CSS3</a:t>
            </a:r>
            <a:r>
              <a:rPr sz="2400" spc="-90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4396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div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 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div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498" y="1252296"/>
            <a:ext cx="315150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 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2px 20px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5600" y="2209800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753" y="4433823"/>
            <a:ext cx="4481140" cy="708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0006" y="4399306"/>
            <a:ext cx="4473216" cy="725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27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585858"/>
                </a:solidFill>
              </a:rPr>
              <a:t>Tester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différents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navigateurs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1270000"/>
            <a:ext cx="10071100" cy="501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9300" y="6629400"/>
            <a:ext cx="3512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https://ww</a:t>
            </a: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.browserstack.com/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3600" y="1026160"/>
            <a:ext cx="80556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background-color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donner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324100"/>
            <a:ext cx="84270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</a:t>
            </a:r>
            <a:r>
              <a:rPr sz="24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bloc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(prend 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largeur) ou inline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(prend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 largeur 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037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5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Background-color</a:t>
            </a:r>
            <a:endParaRPr sz="3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1100" y="203200"/>
            <a:ext cx="264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Background-color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3624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background-color: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#E6E6E6;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3800" y="4495800"/>
            <a:ext cx="5156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512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background-image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définir une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082698"/>
            <a:ext cx="303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l'élément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692400"/>
            <a:ext cx="849439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url("monimage.png"</a:t>
            </a:r>
            <a:r>
              <a:rPr sz="2400" spc="2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répète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horizontalement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verticalement  (comme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mosaïque)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753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Background-image</a:t>
            </a:r>
            <a:endParaRPr sz="30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203200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57365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url("img/bg.png");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2800" y="4495800"/>
            <a:ext cx="6134100" cy="138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8600" y="6311900"/>
            <a:ext cx="7365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chemins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utilisés ont la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même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notation que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vu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jusqu’à</a:t>
            </a:r>
            <a:r>
              <a:rPr sz="2000" spc="-7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présent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5500" y="975461"/>
            <a:ext cx="864806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background-repeat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permet de définir la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façon </a:t>
            </a:r>
            <a:r>
              <a:rPr sz="2400" spc="-5" dirty="0">
                <a:solidFill>
                  <a:srgbClr val="4C4C4C"/>
                </a:solidFill>
                <a:latin typeface="Arial"/>
                <a:cs typeface="Arial"/>
              </a:rPr>
              <a:t>dont l’image </a:t>
            </a:r>
            <a:r>
              <a:rPr sz="2400" dirty="0">
                <a:solidFill>
                  <a:srgbClr val="4C4C4C"/>
                </a:solidFill>
                <a:latin typeface="Arial"/>
                <a:cs typeface="Arial"/>
              </a:rPr>
              <a:t>va se  </a:t>
            </a:r>
            <a:r>
              <a:rPr sz="2400" spc="-20" dirty="0">
                <a:solidFill>
                  <a:srgbClr val="4C4C4C"/>
                </a:solidFill>
                <a:latin typeface="Arial"/>
                <a:cs typeface="Arial"/>
              </a:rPr>
              <a:t>répéter.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11303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2330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100" y="28892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00" y="1727200"/>
            <a:ext cx="6209665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no-repeat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répétée</a:t>
            </a:r>
            <a:endParaRPr sz="2200">
              <a:latin typeface="Arial"/>
              <a:cs typeface="Arial"/>
            </a:endParaRPr>
          </a:p>
          <a:p>
            <a:pPr marL="3429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repeat-x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répétée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horizontalement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repeat-y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sera répétée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verticalement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Background-repeat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4559300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repeat-x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0448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repeat-y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5400" y="6400800"/>
            <a:ext cx="12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5400" y="6667500"/>
            <a:ext cx="1276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3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130"/>
              </a:lnSpc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5400" y="7200900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5600" y="4495800"/>
            <a:ext cx="2882900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0600" y="4495800"/>
            <a:ext cx="2882900" cy="161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92900" y="4508500"/>
            <a:ext cx="2895600" cy="165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082800"/>
            <a:ext cx="397637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http://kellianderson.com/blog/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http://launchfactory.org/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22500" y="355600"/>
            <a:ext cx="567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Background-repeat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pratique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0" y="4902200"/>
            <a:ext cx="10071100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3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09700"/>
            <a:ext cx="821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Trouver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jolies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textures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 :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http://subtlepatterns.com/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355600"/>
            <a:ext cx="567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 en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pratique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298700"/>
            <a:ext cx="10071100" cy="485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05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32572"/>
            <a:ext cx="86353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 </a:t>
            </a:r>
            <a:r>
              <a:rPr sz="19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permet de donner la position de l’image de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par 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rapport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coin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haut gauche. </a:t>
            </a:r>
            <a:r>
              <a:rPr sz="1900" i="1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utiliser avec background-repeat:</a:t>
            </a:r>
            <a:r>
              <a:rPr sz="1900" i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no-repeat.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9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19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3044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044825"/>
            <a:ext cx="126364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499360"/>
            <a:ext cx="8710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7500">
              <a:lnSpc>
                <a:spcPct val="136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100" spc="15" baseline="3968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numériques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des axes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x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y : </a:t>
            </a: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background-position: 10px 30px;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lettre </a:t>
            </a:r>
            <a:r>
              <a:rPr sz="1900" spc="-5" dirty="0">
                <a:solidFill>
                  <a:srgbClr val="418DD3"/>
                </a:solidFill>
                <a:latin typeface="Arial"/>
                <a:cs typeface="Arial"/>
              </a:rPr>
              <a:t>background-position:right </a:t>
            </a:r>
            <a:r>
              <a:rPr sz="1900" dirty="0">
                <a:solidFill>
                  <a:srgbClr val="418DD3"/>
                </a:solidFill>
                <a:latin typeface="Arial"/>
                <a:cs typeface="Arial"/>
              </a:rPr>
              <a:t>top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(en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haut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19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droite):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34855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0" y="3286759"/>
            <a:ext cx="1688464" cy="19812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25"/>
              </a:spcBef>
            </a:pP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top :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 haut  bottom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9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bas  left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: à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gauche  </a:t>
            </a:r>
            <a:r>
              <a:rPr sz="1900" dirty="0">
                <a:solidFill>
                  <a:srgbClr val="585858"/>
                </a:solidFill>
                <a:latin typeface="Arial"/>
                <a:cs typeface="Arial"/>
              </a:rPr>
              <a:t>center : centré  right : à</a:t>
            </a:r>
            <a:r>
              <a:rPr sz="19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600" y="3879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4260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4600" y="46539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4600" y="50476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28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55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Background-position</a:t>
            </a:r>
            <a:endParaRPr sz="30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81381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Une étoile alignée</a:t>
            </a:r>
            <a:r>
              <a:rPr sz="3000" spc="-90" dirty="0"/>
              <a:t> </a:t>
            </a:r>
            <a:r>
              <a:rPr sz="3000" spc="-5" dirty="0"/>
              <a:t>en  </a:t>
            </a:r>
            <a:r>
              <a:rPr sz="3000" dirty="0"/>
              <a:t>bas à</a:t>
            </a:r>
            <a:r>
              <a:rPr sz="3000" spc="-20" dirty="0"/>
              <a:t> </a:t>
            </a:r>
            <a:r>
              <a:rPr sz="3000" dirty="0"/>
              <a:t>droite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254000" y="1778000"/>
            <a:ext cx="4370070" cy="302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.backgroundposition</a:t>
            </a:r>
            <a:r>
              <a:rPr sz="20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20700" marR="919480">
              <a:lnSpc>
                <a:spcPct val="152800"/>
              </a:lnSpc>
              <a:spcBef>
                <a:spcPts val="359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background-color: #A4D0F2;  background-image: url('img/  etoile.png');</a:t>
            </a:r>
            <a:endParaRPr sz="1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background-repeat: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no-repeat;</a:t>
            </a:r>
            <a:endParaRPr sz="1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335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background-position: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bottom;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8900" y="2400300"/>
            <a:ext cx="4883150" cy="2749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299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183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8500" y="6934200"/>
            <a:ext cx="61347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https://developer.microsoft.com/en-us/microsoft-edge/tools/vms/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3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Et pour Internet Explorer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409428" y="1907712"/>
            <a:ext cx="5766524" cy="342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25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313154"/>
            <a:ext cx="876744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background-attachment: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très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 utilisé, et permet de définir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l’image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défile par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rapport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document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65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202179"/>
            <a:ext cx="8362950" cy="148653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défaut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le précise pas),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2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scroll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600"/>
              </a:lnSpc>
              <a:spcBef>
                <a:spcPts val="5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peut utiliser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background-attachment:fixed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veut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l’image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reste visible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que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 scroll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par-dessus.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2985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Background-attachment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47700" y="4191000"/>
            <a:ext cx="43942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8100" y="4216400"/>
            <a:ext cx="4330700" cy="294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485900"/>
            <a:ext cx="465010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jolis exemples en ligne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1820"/>
              </a:spcBef>
              <a:tabLst>
                <a:tab pos="7613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http://elefant-art.com/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Background-attachment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648200" y="2984500"/>
            <a:ext cx="52324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203200"/>
            <a:ext cx="306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/>
              <a:t>Tout </a:t>
            </a:r>
            <a:r>
              <a:rPr sz="2400" dirty="0"/>
              <a:t>dans une ligne</a:t>
            </a:r>
            <a:r>
              <a:rPr sz="2400" spc="-55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8156575" cy="26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Il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est possible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combiner toutes ces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propriétés dans une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seule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même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ligne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propriete1 propriete2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propriete3;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background:#7AAAAF url("img/etoile.png") no-repeat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</a:t>
            </a:r>
            <a:r>
              <a:rPr sz="18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2651" y="5030963"/>
            <a:ext cx="4771822" cy="313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152775" marR="5080" indent="-1918335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Dimensions, margin</a:t>
            </a:r>
            <a:r>
              <a:rPr spc="-95" dirty="0"/>
              <a:t> </a:t>
            </a:r>
            <a:r>
              <a:rPr spc="-5" dirty="0"/>
              <a:t>et  padding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2310" cy="27432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 algn="just">
              <a:lnSpc>
                <a:spcPct val="144100"/>
              </a:lnSpc>
              <a:spcBef>
                <a:spcPts val="15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altération CSS, les éléments de bloc prennent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largeur  de leur parent,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suivis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 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(body,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html, p, 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div,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h1,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93700" marR="213360" indent="-381000" algn="just">
              <a:lnSpc>
                <a:spcPct val="142300"/>
              </a:lnSpc>
              <a:spcBef>
                <a:spcPts val="700"/>
              </a:spcBef>
              <a:buChar char="•"/>
              <a:tabLst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 prennent la largeur de 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 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(span,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strong,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img,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2400" y="355600"/>
            <a:ext cx="474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Petit </a:t>
            </a:r>
            <a:r>
              <a:rPr sz="3000" spc="-5" dirty="0">
                <a:solidFill>
                  <a:srgbClr val="585858"/>
                </a:solidFill>
              </a:rPr>
              <a:t>rappel </a:t>
            </a:r>
            <a:r>
              <a:rPr sz="3000" dirty="0">
                <a:solidFill>
                  <a:srgbClr val="585858"/>
                </a:solidFill>
              </a:rPr>
              <a:t>inline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block</a:t>
            </a:r>
            <a:endParaRPr sz="30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639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width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(largeur)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height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(hauteur)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 sur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9152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auto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parent),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numérique en px,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%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em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body{ width:</a:t>
            </a:r>
            <a:r>
              <a:rPr sz="2400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800px;}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355600"/>
            <a:ext cx="8860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Largeur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hauteur d'un </a:t>
            </a:r>
            <a:r>
              <a:rPr sz="3000" spc="-5" dirty="0">
                <a:solidFill>
                  <a:srgbClr val="585858"/>
                </a:solidFill>
              </a:rPr>
              <a:t>élément </a:t>
            </a:r>
            <a:r>
              <a:rPr sz="3000" dirty="0">
                <a:solidFill>
                  <a:srgbClr val="585858"/>
                </a:solidFill>
              </a:rPr>
              <a:t>: width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height</a:t>
            </a:r>
            <a:endParaRPr sz="30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algn="just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utiliser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déterminer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tailles maximums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minimums (ne fonctionne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IE6)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min-width,</a:t>
            </a:r>
            <a:r>
              <a:rPr sz="2400" spc="-10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min-height,  max-width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max-height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688" y="3149600"/>
            <a:ext cx="9189085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numériques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exemple de gérer un débordement d’image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14300" marR="5080" indent="-102235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img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{ max-width: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100%;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images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limitées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 parent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0" y="355600"/>
            <a:ext cx="1994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Max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min</a:t>
            </a:r>
            <a:endParaRPr sz="3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72260"/>
            <a:ext cx="8064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24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85900"/>
            <a:ext cx="8045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existe deux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types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marges :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intérieure appelée </a:t>
            </a:r>
            <a:r>
              <a:rPr sz="1600" dirty="0">
                <a:solidFill>
                  <a:srgbClr val="418DD3"/>
                </a:solidFill>
                <a:latin typeface="Arial"/>
                <a:cs typeface="Arial"/>
              </a:rPr>
              <a:t>padding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extérieure appelée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18DD3"/>
                </a:solidFill>
                <a:latin typeface="Arial"/>
                <a:cs typeface="Arial"/>
              </a:rPr>
              <a:t>margin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1500" y="355600"/>
            <a:ext cx="135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206500" y="2057400"/>
            <a:ext cx="7505700" cy="429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3500" y="6565900"/>
            <a:ext cx="7343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(s'il y a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une bordure elle est elle aussi ajoutée </a:t>
            </a: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à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la largeur effective des</a:t>
            </a:r>
            <a:r>
              <a:rPr sz="1600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"/>
                <a:cs typeface="Arial"/>
              </a:rPr>
              <a:t>éléments)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160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l’espace entre le bord de l’élément,  et l’élément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suivant.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49566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cotés</a:t>
            </a:r>
            <a:endParaRPr sz="2400">
              <a:latin typeface="Arial"/>
              <a:cs typeface="Arial"/>
            </a:endParaRPr>
          </a:p>
          <a:p>
            <a:pPr marL="12700" marR="248920">
              <a:lnSpc>
                <a:spcPct val="145800"/>
              </a:lnSpc>
              <a:spcBef>
                <a:spcPts val="50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unité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positive ou  négative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 </a:t>
            </a:r>
            <a:r>
              <a:rPr sz="3000" spc="-5" dirty="0">
                <a:solidFill>
                  <a:srgbClr val="585858"/>
                </a:solidFill>
              </a:rPr>
              <a:t>extérieure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la décomposer individuellement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698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257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803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2082800"/>
            <a:ext cx="531177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margin-top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haute</a:t>
            </a:r>
            <a:endParaRPr sz="2200">
              <a:latin typeface="Arial"/>
              <a:cs typeface="Arial"/>
            </a:endParaRPr>
          </a:p>
          <a:p>
            <a:pPr marL="3302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margin-right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 droite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margin-bottom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basse 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margin-left 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extérieure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4150359"/>
            <a:ext cx="86658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valeurs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margin: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10px 5px 8px 15px;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(dans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haut, droite, bas,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 </a:t>
            </a:r>
            <a:r>
              <a:rPr sz="3000" spc="-5" dirty="0">
                <a:solidFill>
                  <a:srgbClr val="585858"/>
                </a:solidFill>
              </a:rPr>
              <a:t>extérieure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184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600" y="355600"/>
            <a:ext cx="7383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Console </a:t>
            </a:r>
            <a:r>
              <a:rPr sz="3000" dirty="0">
                <a:solidFill>
                  <a:srgbClr val="585858"/>
                </a:solidFill>
              </a:rPr>
              <a:t>de debug : </a:t>
            </a:r>
            <a:r>
              <a:rPr sz="3000" spc="-5" dirty="0">
                <a:solidFill>
                  <a:srgbClr val="585858"/>
                </a:solidFill>
              </a:rPr>
              <a:t>clic </a:t>
            </a:r>
            <a:r>
              <a:rPr sz="3000" dirty="0">
                <a:solidFill>
                  <a:srgbClr val="585858"/>
                </a:solidFill>
              </a:rPr>
              <a:t>droit +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inspecter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0" y="1117600"/>
            <a:ext cx="10071100" cy="6438900"/>
            <a:chOff x="0" y="1117600"/>
            <a:chExt cx="10071100" cy="6438900"/>
          </a:xfrm>
        </p:grpSpPr>
        <p:sp>
          <p:nvSpPr>
            <p:cNvPr id="6" name="object 6"/>
            <p:cNvSpPr/>
            <p:nvPr/>
          </p:nvSpPr>
          <p:spPr>
            <a:xfrm>
              <a:off x="0" y="1117600"/>
              <a:ext cx="10071100" cy="353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254500"/>
              <a:ext cx="10071100" cy="330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576195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Ajouter </a:t>
            </a:r>
            <a:r>
              <a:rPr sz="2100" dirty="0"/>
              <a:t>une </a:t>
            </a:r>
            <a:r>
              <a:rPr sz="2100" spc="-5" dirty="0"/>
              <a:t>marge  sous </a:t>
            </a:r>
            <a:r>
              <a:rPr sz="2100" dirty="0"/>
              <a:t>un</a:t>
            </a:r>
            <a:r>
              <a:rPr sz="2100" spc="-90" dirty="0"/>
              <a:t> </a:t>
            </a:r>
            <a:r>
              <a:rPr sz="2100" dirty="0"/>
              <a:t>paragraphe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50063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margin-bottom:</a:t>
            </a:r>
            <a:r>
              <a:rPr sz="1800" b="1" spc="-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30px;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00" y="4203700"/>
            <a:ext cx="4603271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3900" y="1117600"/>
            <a:ext cx="4737100" cy="199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37413" y="326360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717800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Ajouter </a:t>
            </a:r>
            <a:r>
              <a:rPr sz="2400" dirty="0"/>
              <a:t>une</a:t>
            </a:r>
            <a:r>
              <a:rPr sz="2400" spc="-95" dirty="0"/>
              <a:t> </a:t>
            </a:r>
            <a:r>
              <a:rPr sz="2400" spc="-5" dirty="0"/>
              <a:t>marge  sous </a:t>
            </a:r>
            <a:r>
              <a:rPr sz="2400" dirty="0"/>
              <a:t>un</a:t>
            </a:r>
            <a:r>
              <a:rPr sz="2400" spc="-20" dirty="0"/>
              <a:t> </a:t>
            </a:r>
            <a:r>
              <a:rPr sz="2400" dirty="0"/>
              <a:t>titre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2489200"/>
            <a:ext cx="2770505" cy="329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 50px</a:t>
            </a:r>
            <a:r>
              <a:rPr sz="18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45100"/>
              </a:lnSpc>
              <a:spcBef>
                <a:spcPts val="166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Ici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50px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correspondent à</a:t>
            </a:r>
            <a:r>
              <a:rPr sz="18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haute et basse 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0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gauches et  droites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30700" y="1257300"/>
            <a:ext cx="4838700" cy="2456180"/>
            <a:chOff x="4330700" y="1257300"/>
            <a:chExt cx="4838700" cy="2456180"/>
          </a:xfrm>
        </p:grpSpPr>
        <p:sp>
          <p:nvSpPr>
            <p:cNvPr id="6" name="object 6"/>
            <p:cNvSpPr/>
            <p:nvPr/>
          </p:nvSpPr>
          <p:spPr>
            <a:xfrm>
              <a:off x="6497383" y="3052952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0700" y="1257300"/>
              <a:ext cx="4838700" cy="1955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318000" y="4000500"/>
            <a:ext cx="4639105" cy="238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0400" y="203200"/>
            <a:ext cx="620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Centrer </a:t>
            </a:r>
            <a:r>
              <a:rPr sz="2400" dirty="0"/>
              <a:t>horizontalement à l’aide de</a:t>
            </a:r>
            <a:r>
              <a:rPr sz="2400" spc="-100" dirty="0"/>
              <a:t> </a:t>
            </a:r>
            <a:r>
              <a:rPr sz="2400" spc="-5" dirty="0"/>
              <a:t>margin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078604" cy="199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élément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  horizontalement dans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parent il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faut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lui donner une largeur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(width),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et  appliquer une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auto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gauche et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droite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1908810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700" marR="5080">
              <a:lnSpc>
                <a:spcPct val="155600"/>
              </a:lnSpc>
              <a:spcBef>
                <a:spcPts val="340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width: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800px;  margin: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0</a:t>
            </a:r>
            <a:r>
              <a:rPr sz="15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auto;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300" y="3924300"/>
            <a:ext cx="70612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443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défaut,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margin top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bottom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inline ne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fonctionnera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(puisqu’il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dans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page).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left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right fonctionnera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Margin </a:t>
            </a:r>
            <a:r>
              <a:rPr sz="3000" spc="-5" dirty="0">
                <a:solidFill>
                  <a:srgbClr val="585858"/>
                </a:solidFill>
              </a:rPr>
              <a:t>et éléments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inline</a:t>
            </a:r>
            <a:endParaRPr sz="30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572260"/>
            <a:ext cx="86480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un espacement entre le bord de  la boite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400" y="2974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2870200"/>
            <a:ext cx="873315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côtés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en unité de</a:t>
            </a:r>
            <a:r>
              <a:rPr sz="2400" spc="1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mesure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400" y="3571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 : la </a:t>
            </a:r>
            <a:r>
              <a:rPr sz="3000" spc="-5" dirty="0">
                <a:solidFill>
                  <a:srgbClr val="585858"/>
                </a:solidFill>
              </a:rPr>
              <a:t>marge </a:t>
            </a:r>
            <a:r>
              <a:rPr sz="3000" dirty="0">
                <a:solidFill>
                  <a:srgbClr val="585858"/>
                </a:solidFill>
              </a:rPr>
              <a:t>« intérieure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2298700" y="5080000"/>
            <a:ext cx="5791200" cy="185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739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la décomposer individuellement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952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3511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40703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2349500"/>
            <a:ext cx="5387340" cy="202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padding-top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: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haute</a:t>
            </a:r>
            <a:endParaRPr sz="2200">
              <a:latin typeface="Arial"/>
              <a:cs typeface="Arial"/>
            </a:endParaRPr>
          </a:p>
          <a:p>
            <a:pPr marL="342900" marR="5080">
              <a:lnSpc>
                <a:spcPts val="4400"/>
              </a:lnSpc>
              <a:spcBef>
                <a:spcPts val="340"/>
              </a:spcBef>
            </a:pP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padding-right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 droite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padding-bottom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 basse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padding-left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intérieure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00" y="4676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4404359"/>
            <a:ext cx="7970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4 valeurs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padding: 10px 5px 8px 15px;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haut, droite, bas,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 : la </a:t>
            </a:r>
            <a:r>
              <a:rPr sz="3000" spc="-5" dirty="0">
                <a:solidFill>
                  <a:srgbClr val="585858"/>
                </a:solidFill>
              </a:rPr>
              <a:t>marge </a:t>
            </a:r>
            <a:r>
              <a:rPr sz="3000" dirty="0">
                <a:solidFill>
                  <a:srgbClr val="585858"/>
                </a:solidFill>
              </a:rPr>
              <a:t>« intérieure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3275787"/>
                </a:moveTo>
                <a:lnTo>
                  <a:pt x="10071100" y="3275787"/>
                </a:lnTo>
                <a:lnTo>
                  <a:pt x="10071100" y="0"/>
                </a:lnTo>
                <a:lnTo>
                  <a:pt x="0" y="0"/>
                </a:lnTo>
                <a:lnTo>
                  <a:pt x="0" y="3275787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61324"/>
            <a:ext cx="16954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316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75787"/>
            <a:ext cx="10071100" cy="4281170"/>
            <a:chOff x="0" y="3275787"/>
            <a:chExt cx="10071100" cy="4281170"/>
          </a:xfrm>
        </p:grpSpPr>
        <p:sp>
          <p:nvSpPr>
            <p:cNvPr id="5" name="object 5"/>
            <p:cNvSpPr/>
            <p:nvPr/>
          </p:nvSpPr>
          <p:spPr>
            <a:xfrm>
              <a:off x="0" y="3275787"/>
              <a:ext cx="10071100" cy="4281170"/>
            </a:xfrm>
            <a:custGeom>
              <a:avLst/>
              <a:gdLst/>
              <a:ahLst/>
              <a:cxnLst/>
              <a:rect l="l" t="t" r="r" b="b"/>
              <a:pathLst>
                <a:path w="10071100" h="4281170">
                  <a:moveTo>
                    <a:pt x="0" y="0"/>
                  </a:moveTo>
                  <a:lnTo>
                    <a:pt x="10071100" y="0"/>
                  </a:lnTo>
                  <a:lnTo>
                    <a:pt x="10071100" y="4280712"/>
                  </a:lnTo>
                  <a:lnTo>
                    <a:pt x="0" y="4280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000" y="5435600"/>
              <a:ext cx="9055100" cy="2006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000" y="3429000"/>
              <a:ext cx="90551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4530" y="5075974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Ajouter </a:t>
            </a:r>
            <a:r>
              <a:rPr sz="2400" dirty="0"/>
              <a:t>du padding </a:t>
            </a:r>
            <a:r>
              <a:rPr sz="2400" spc="-5" dirty="0"/>
              <a:t>au</a:t>
            </a:r>
            <a:r>
              <a:rPr sz="2400" spc="-95" dirty="0"/>
              <a:t> </a:t>
            </a:r>
            <a:r>
              <a:rPr sz="2400" dirty="0"/>
              <a:t>body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470001" y="939901"/>
            <a:ext cx="314198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padding: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10px</a:t>
            </a:r>
            <a:r>
              <a:rPr sz="24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317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160401"/>
            <a:ext cx="2901950" cy="9201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95"/>
              </a:spcBef>
            </a:pPr>
            <a:r>
              <a:rPr sz="2000" spc="10" dirty="0"/>
              <a:t>Ajouter </a:t>
            </a:r>
            <a:r>
              <a:rPr sz="2000" spc="20" dirty="0"/>
              <a:t>du padding à  un </a:t>
            </a:r>
            <a:r>
              <a:rPr sz="2000" spc="10" dirty="0"/>
              <a:t>titre </a:t>
            </a:r>
            <a:r>
              <a:rPr sz="2000" spc="20" dirty="0"/>
              <a:t>pour </a:t>
            </a:r>
            <a:r>
              <a:rPr sz="2000" spc="15" dirty="0"/>
              <a:t>décoller</a:t>
            </a:r>
            <a:r>
              <a:rPr sz="2000" spc="-60" dirty="0"/>
              <a:t> </a:t>
            </a:r>
            <a:r>
              <a:rPr sz="2000" spc="15" dirty="0"/>
              <a:t>la  bordure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28600" y="3340100"/>
            <a:ext cx="25539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080" indent="127000">
              <a:lnSpc>
                <a:spcPct val="143500"/>
              </a:lnSpc>
              <a:spcBef>
                <a:spcPts val="5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padding-bottom: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  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4962" y="3111741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4953000"/>
            <a:ext cx="4737100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1200" y="1955800"/>
            <a:ext cx="45974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200" y="203200"/>
            <a:ext cx="434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 </a:t>
            </a:r>
            <a:r>
              <a:rPr sz="2400" spc="-5" dirty="0"/>
              <a:t>sur élément en</a:t>
            </a:r>
            <a:r>
              <a:rPr sz="2400" spc="-90" dirty="0"/>
              <a:t> </a:t>
            </a:r>
            <a:r>
              <a:rPr sz="2400" dirty="0"/>
              <a:t>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33170"/>
            <a:ext cx="390080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Ajouter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du padding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des éléments  inline permet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« changer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leur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taille »  sans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passer par un width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height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(attention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débordements)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914095"/>
            <a:ext cx="22358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agrandir le</a:t>
            </a:r>
            <a:r>
              <a:rPr sz="1800" spc="-5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0" y="4787900"/>
            <a:ext cx="43815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4582" y="4029787"/>
            <a:ext cx="4387917" cy="36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6700" y="5813425"/>
            <a:ext cx="3746500" cy="6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 </a:t>
            </a:r>
            <a:r>
              <a:rPr sz="2400" spc="-5" dirty="0"/>
              <a:t>marges et </a:t>
            </a:r>
            <a:r>
              <a:rPr sz="2400" dirty="0"/>
              <a:t>padding par défaut du</a:t>
            </a:r>
            <a:r>
              <a:rPr sz="2400" spc="-85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38747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défaut, le navigateur applique des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marges (comme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listes).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on peut écrire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margin:0;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257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31400" cy="1676400"/>
            <a:chOff x="139700" y="4165600"/>
            <a:chExt cx="9931400" cy="1676400"/>
          </a:xfrm>
        </p:grpSpPr>
        <p:sp>
          <p:nvSpPr>
            <p:cNvPr id="7" name="object 7"/>
            <p:cNvSpPr/>
            <p:nvPr/>
          </p:nvSpPr>
          <p:spPr>
            <a:xfrm>
              <a:off x="139700" y="4165600"/>
              <a:ext cx="4876800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07000" y="4318000"/>
              <a:ext cx="4864100" cy="127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7664" y="4775123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58" y="0"/>
                  </a:moveTo>
                  <a:lnTo>
                    <a:pt x="707758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58" y="342531"/>
                  </a:lnTo>
                  <a:lnTo>
                    <a:pt x="707758" y="456704"/>
                  </a:lnTo>
                  <a:lnTo>
                    <a:pt x="936104" y="228358"/>
                  </a:lnTo>
                  <a:lnTo>
                    <a:pt x="707758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60666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Outils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développement intégrés avec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touche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F12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(toolbardepuis IE6,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inclus depuis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IE8)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3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Et pour Internet Explorer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425700" y="2971800"/>
            <a:ext cx="52324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 </a:t>
            </a:r>
            <a:r>
              <a:rPr sz="2400" dirty="0"/>
              <a:t>les </a:t>
            </a:r>
            <a:r>
              <a:rPr sz="2400" spc="-5" dirty="0"/>
              <a:t>marges et </a:t>
            </a:r>
            <a:r>
              <a:rPr sz="2400" dirty="0"/>
              <a:t>padding par défaut du</a:t>
            </a:r>
            <a:r>
              <a:rPr sz="2400" spc="-85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033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défaut, le navigateur applique aussi  du padding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(comme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listes).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on peut écrire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padding:0;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3849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ul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06000" cy="1676400"/>
            <a:chOff x="139700" y="4165600"/>
            <a:chExt cx="9906000" cy="1676400"/>
          </a:xfrm>
        </p:grpSpPr>
        <p:sp>
          <p:nvSpPr>
            <p:cNvPr id="7" name="object 7"/>
            <p:cNvSpPr/>
            <p:nvPr/>
          </p:nvSpPr>
          <p:spPr>
            <a:xfrm>
              <a:off x="139700" y="4165600"/>
              <a:ext cx="4876800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68900" y="4445000"/>
              <a:ext cx="4876800" cy="127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9567" y="4775123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45" y="0"/>
                  </a:moveTo>
                  <a:lnTo>
                    <a:pt x="707745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45" y="342531"/>
                  </a:lnTo>
                  <a:lnTo>
                    <a:pt x="707745" y="456704"/>
                  </a:lnTo>
                  <a:lnTo>
                    <a:pt x="936091" y="228358"/>
                  </a:lnTo>
                  <a:lnTo>
                    <a:pt x="707745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4698" y="2969260"/>
            <a:ext cx="6931659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080" algn="ctr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padding entre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la  dimension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l’élément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s’ajoute à sa  valeur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width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(tout 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bordure)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57300" y="355600"/>
            <a:ext cx="760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Padding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 calcul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de dimension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d’élément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203200"/>
            <a:ext cx="6090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 </a:t>
            </a:r>
            <a:r>
              <a:rPr sz="2400" spc="-5" dirty="0"/>
              <a:t>et calcul </a:t>
            </a:r>
            <a:r>
              <a:rPr sz="2400" dirty="0"/>
              <a:t>de dimension</a:t>
            </a:r>
            <a:r>
              <a:rPr sz="2400" spc="-90" dirty="0"/>
              <a:t> </a:t>
            </a:r>
            <a:r>
              <a:rPr sz="2400" dirty="0"/>
              <a:t>d’élément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2110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43500"/>
              </a:lnSpc>
              <a:spcBef>
                <a:spcPts val="4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width: 800px;  padding: 10px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794994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800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15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15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830px</a:t>
            </a:r>
            <a:r>
              <a:rPr sz="1800" spc="-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25800"/>
            <a:ext cx="9842500" cy="4191000"/>
            <a:chOff x="0" y="3225800"/>
            <a:chExt cx="9842500" cy="4191000"/>
          </a:xfrm>
        </p:grpSpPr>
        <p:sp>
          <p:nvSpPr>
            <p:cNvPr id="6" name="object 6"/>
            <p:cNvSpPr/>
            <p:nvPr/>
          </p:nvSpPr>
          <p:spPr>
            <a:xfrm>
              <a:off x="0" y="3225800"/>
              <a:ext cx="9842500" cy="2679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9100" y="4533900"/>
              <a:ext cx="3073400" cy="288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dirty="0">
                <a:solidFill>
                  <a:srgbClr val="585858"/>
                </a:solidFill>
              </a:rPr>
              <a:t>Pour faire </a:t>
            </a:r>
            <a:r>
              <a:rPr spc="-5" dirty="0">
                <a:solidFill>
                  <a:srgbClr val="585858"/>
                </a:solidFill>
              </a:rPr>
              <a:t>en </a:t>
            </a:r>
            <a:r>
              <a:rPr dirty="0">
                <a:solidFill>
                  <a:srgbClr val="585858"/>
                </a:solidFill>
              </a:rPr>
              <a:t>sorte </a:t>
            </a:r>
            <a:r>
              <a:rPr spc="-5" dirty="0">
                <a:solidFill>
                  <a:srgbClr val="585858"/>
                </a:solidFill>
              </a:rPr>
              <a:t>que le padding </a:t>
            </a:r>
            <a:r>
              <a:rPr dirty="0">
                <a:solidFill>
                  <a:srgbClr val="585858"/>
                </a:solidFill>
              </a:rPr>
              <a:t>(et </a:t>
            </a:r>
            <a:r>
              <a:rPr spc="-5" dirty="0">
                <a:solidFill>
                  <a:srgbClr val="585858"/>
                </a:solidFill>
              </a:rPr>
              <a:t>la bordure) </a:t>
            </a:r>
            <a:r>
              <a:rPr dirty="0">
                <a:solidFill>
                  <a:srgbClr val="585858"/>
                </a:solidFill>
              </a:rPr>
              <a:t>soit calculé à  </a:t>
            </a:r>
            <a:r>
              <a:rPr spc="-5" dirty="0">
                <a:solidFill>
                  <a:srgbClr val="585858"/>
                </a:solidFill>
              </a:rPr>
              <a:t>l'intérieur de la boîte on peut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le </a:t>
            </a:r>
            <a:r>
              <a:rPr dirty="0">
                <a:solidFill>
                  <a:srgbClr val="585858"/>
                </a:solidFill>
              </a:rPr>
              <a:t>modèle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calcul à </a:t>
            </a:r>
            <a:r>
              <a:rPr spc="-5" dirty="0">
                <a:solidFill>
                  <a:srgbClr val="585858"/>
                </a:solidFill>
              </a:rPr>
              <a:t>l'aide  de </a:t>
            </a:r>
            <a:r>
              <a:rPr spc="-5" dirty="0">
                <a:solidFill>
                  <a:srgbClr val="4183DE"/>
                </a:solidFill>
              </a:rPr>
              <a:t>box-sizing </a:t>
            </a:r>
            <a:r>
              <a:rPr dirty="0">
                <a:solidFill>
                  <a:srgbClr val="4183DE"/>
                </a:solidFill>
              </a:rPr>
              <a:t>:</a:t>
            </a:r>
            <a:r>
              <a:rPr spc="-5" dirty="0">
                <a:solidFill>
                  <a:srgbClr val="4183DE"/>
                </a:solidFill>
              </a:rPr>
              <a:t> border-box;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500" y="381000"/>
            <a:ext cx="8716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85858"/>
                </a:solidFill>
              </a:rPr>
              <a:t>Box-sizing:border-box </a:t>
            </a:r>
            <a:r>
              <a:rPr sz="2800" dirty="0">
                <a:solidFill>
                  <a:srgbClr val="585858"/>
                </a:solidFill>
              </a:rPr>
              <a:t>- </a:t>
            </a:r>
            <a:r>
              <a:rPr sz="2800" spc="-5" dirty="0">
                <a:solidFill>
                  <a:srgbClr val="585858"/>
                </a:solidFill>
              </a:rPr>
              <a:t>changer </a:t>
            </a:r>
            <a:r>
              <a:rPr sz="2800" dirty="0">
                <a:solidFill>
                  <a:srgbClr val="585858"/>
                </a:solidFill>
              </a:rPr>
              <a:t>le </a:t>
            </a:r>
            <a:r>
              <a:rPr sz="2800" spc="-5" dirty="0">
                <a:solidFill>
                  <a:srgbClr val="585858"/>
                </a:solidFill>
              </a:rPr>
              <a:t>modèle </a:t>
            </a:r>
            <a:r>
              <a:rPr sz="2800" dirty="0">
                <a:solidFill>
                  <a:srgbClr val="585858"/>
                </a:solidFill>
              </a:rPr>
              <a:t>de</a:t>
            </a:r>
            <a:r>
              <a:rPr sz="2800" spc="-85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boîte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17600" y="3898900"/>
            <a:ext cx="4106545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10"/>
              </a:lnSpc>
              <a:spcBef>
                <a:spcPts val="100"/>
              </a:spcBef>
            </a:pP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.element</a:t>
            </a: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735965">
              <a:lnSpc>
                <a:spcPts val="3100"/>
              </a:lnSpc>
            </a:pP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box-sizing:</a:t>
            </a:r>
            <a:r>
              <a:rPr sz="2600" spc="-80" dirty="0">
                <a:solidFill>
                  <a:srgbClr val="4183DE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183DE"/>
                </a:solidFill>
                <a:latin typeface="Arial"/>
                <a:cs typeface="Arial"/>
              </a:rPr>
              <a:t>border-box;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3110"/>
              </a:lnSpc>
            </a:pPr>
            <a:r>
              <a:rPr sz="2600" dirty="0">
                <a:solidFill>
                  <a:srgbClr val="4183DE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203200"/>
            <a:ext cx="74745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Box-sizing:border-box </a:t>
            </a:r>
            <a:r>
              <a:rPr sz="2400" dirty="0"/>
              <a:t>- </a:t>
            </a:r>
            <a:r>
              <a:rPr sz="2400" spc="-5" dirty="0"/>
              <a:t>changer </a:t>
            </a:r>
            <a:r>
              <a:rPr sz="2400" dirty="0"/>
              <a:t>le </a:t>
            </a:r>
            <a:r>
              <a:rPr sz="2400" spc="-5" dirty="0"/>
              <a:t>modèle </a:t>
            </a:r>
            <a:r>
              <a:rPr sz="2400" dirty="0"/>
              <a:t>de</a:t>
            </a:r>
            <a:r>
              <a:rPr sz="2400" spc="-80" dirty="0"/>
              <a:t> </a:t>
            </a:r>
            <a:r>
              <a:rPr sz="2400" dirty="0"/>
              <a:t>boîte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49630"/>
            <a:ext cx="2573020" cy="1950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 marR="476250">
              <a:lnSpc>
                <a:spcPct val="147000"/>
              </a:lnSpc>
              <a:spcBef>
                <a:spcPts val="30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width: 800px;  padding: 10px</a:t>
            </a:r>
            <a:r>
              <a:rPr sz="1700" spc="-6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15px;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box-sizing:</a:t>
            </a:r>
            <a:r>
              <a:rPr sz="1700" b="1" spc="-4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border-box;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795070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 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800px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00" y="3327400"/>
            <a:ext cx="10058400" cy="3733800"/>
            <a:chOff x="12700" y="3327400"/>
            <a:chExt cx="10058400" cy="3733800"/>
          </a:xfrm>
        </p:grpSpPr>
        <p:sp>
          <p:nvSpPr>
            <p:cNvPr id="6" name="object 6"/>
            <p:cNvSpPr/>
            <p:nvPr/>
          </p:nvSpPr>
          <p:spPr>
            <a:xfrm>
              <a:off x="12700" y="3327400"/>
              <a:ext cx="10058400" cy="2565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45300" y="4635500"/>
              <a:ext cx="3098800" cy="2425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1470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que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 l'élément qui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contient (surtout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défini des hauteurs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fixes)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14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Exemple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p {height: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100px}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paragraphe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2900" y="355600"/>
            <a:ext cx="6909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 : pour </a:t>
            </a:r>
            <a:r>
              <a:rPr sz="3000" spc="-5" dirty="0">
                <a:solidFill>
                  <a:srgbClr val="585858"/>
                </a:solidFill>
              </a:rPr>
              <a:t>éviter </a:t>
            </a:r>
            <a:r>
              <a:rPr sz="3000" dirty="0">
                <a:solidFill>
                  <a:srgbClr val="585858"/>
                </a:solidFill>
              </a:rPr>
              <a:t>que </a:t>
            </a:r>
            <a:r>
              <a:rPr sz="3000" spc="-5" dirty="0">
                <a:solidFill>
                  <a:srgbClr val="585858"/>
                </a:solidFill>
              </a:rPr>
              <a:t>ça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dépasse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938066" y="4445390"/>
            <a:ext cx="8510405" cy="1267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2772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 hidden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cacher tout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Problème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perd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caché,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impossible de le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0" y="355600"/>
            <a:ext cx="7544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 hidden -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cacher ce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dépasse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6300" y="4001407"/>
            <a:ext cx="8191500" cy="132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76923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 auto;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d’afficher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bar de défilement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nécessaire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55600"/>
            <a:ext cx="8813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auto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afficher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une barre de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défilement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5471" y="3271751"/>
            <a:ext cx="8822829" cy="1130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238500" y="4787900"/>
            <a:ext cx="367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Les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« flottants »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et le</a:t>
            </a:r>
            <a:r>
              <a:rPr sz="26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flux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40205"/>
            <a:ext cx="8456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float:valeur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d’extraire des éléments 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flux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 page,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signifie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reste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 « coule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»autour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5271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5123205"/>
            <a:ext cx="881507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4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Elle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prend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3 valeurs :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left,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(permet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remettre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élément  dans le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flux)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8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« flottants »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flux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1943100" y="2844800"/>
            <a:ext cx="62611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84300"/>
            <a:ext cx="8706485" cy="16637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0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Firefox</a:t>
            </a:r>
            <a:r>
              <a:rPr sz="20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000" spc="-1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Chrome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Gestion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images, du</a:t>
            </a:r>
            <a:r>
              <a:rPr sz="20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JavaScript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Redimensions, outils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mesure,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formulaires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et de gestion des</a:t>
            </a:r>
            <a:r>
              <a:rPr sz="20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cookies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20" dirty="0">
                <a:solidFill>
                  <a:srgbClr val="585858"/>
                </a:solidFill>
                <a:latin typeface="Arial"/>
                <a:cs typeface="Arial"/>
              </a:rPr>
              <a:t>Validation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locale du HTML et</a:t>
            </a:r>
            <a:r>
              <a:rPr sz="20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Web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Developer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73100" y="4013200"/>
            <a:ext cx="8902700" cy="336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1500" y="203200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Float:left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1027430"/>
            <a:ext cx="8763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265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33170"/>
            <a:ext cx="33801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exemple de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float : </a:t>
            </a:r>
            <a:r>
              <a:rPr sz="1800" spc="-5" dirty="0">
                <a:solidFill>
                  <a:srgbClr val="FFAF00"/>
                </a:solidFill>
                <a:latin typeface="Arial"/>
                <a:cs typeface="Arial"/>
              </a:rPr>
              <a:t>left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 image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5523" y="914323"/>
            <a:ext cx="13335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img.floatleft</a:t>
            </a:r>
            <a:r>
              <a:rPr sz="1800" spc="-8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8000" y="3213100"/>
            <a:ext cx="9423400" cy="4089400"/>
            <a:chOff x="508000" y="3213100"/>
            <a:chExt cx="9423400" cy="4089400"/>
          </a:xfrm>
        </p:grpSpPr>
        <p:sp>
          <p:nvSpPr>
            <p:cNvPr id="8" name="object 8"/>
            <p:cNvSpPr/>
            <p:nvPr/>
          </p:nvSpPr>
          <p:spPr>
            <a:xfrm>
              <a:off x="508000" y="3213100"/>
              <a:ext cx="6451600" cy="261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8800" y="5334000"/>
              <a:ext cx="6832600" cy="1968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160</a:t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9100" y="203200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</a:t>
            </a:r>
            <a:r>
              <a:rPr sz="2400" spc="-85" dirty="0"/>
              <a:t> </a:t>
            </a:r>
            <a:r>
              <a:rPr sz="2400" spc="-5" dirty="0"/>
              <a:t>right;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393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Exemple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FFAF00"/>
                </a:solidFill>
                <a:latin typeface="Arial"/>
                <a:cs typeface="Arial"/>
              </a:rPr>
              <a:t>float: right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image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4732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img.floatright</a:t>
            </a:r>
            <a:r>
              <a:rPr sz="18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445" y="3358325"/>
            <a:ext cx="6288109" cy="245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9874" y="5971540"/>
            <a:ext cx="76326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Comme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« coule »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autour,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retrouve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genre 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problèmes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7200" y="355600"/>
            <a:ext cx="4133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Problème des</a:t>
            </a:r>
            <a:r>
              <a:rPr sz="3000" b="1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35100" y="3352800"/>
            <a:ext cx="7762875" cy="2934335"/>
            <a:chOff x="1435100" y="3352800"/>
            <a:chExt cx="7762875" cy="2934335"/>
          </a:xfrm>
        </p:grpSpPr>
        <p:sp>
          <p:nvSpPr>
            <p:cNvPr id="6" name="object 6"/>
            <p:cNvSpPr/>
            <p:nvPr/>
          </p:nvSpPr>
          <p:spPr>
            <a:xfrm>
              <a:off x="1559074" y="3365181"/>
              <a:ext cx="7638750" cy="2921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5100" y="3352800"/>
              <a:ext cx="23114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30"/>
              </a:spcBef>
            </a:pPr>
            <a:r>
              <a:rPr sz="2200" spc="-5" dirty="0">
                <a:solidFill>
                  <a:srgbClr val="585858"/>
                </a:solidFill>
              </a:rPr>
              <a:t>La propriété </a:t>
            </a:r>
            <a:r>
              <a:rPr sz="2200" dirty="0">
                <a:solidFill>
                  <a:srgbClr val="418DD3"/>
                </a:solidFill>
              </a:rPr>
              <a:t>clear : valeur </a:t>
            </a:r>
            <a:r>
              <a:rPr sz="2200" spc="-5" dirty="0">
                <a:solidFill>
                  <a:srgbClr val="585858"/>
                </a:solidFill>
              </a:rPr>
              <a:t>permet </a:t>
            </a:r>
            <a:r>
              <a:rPr sz="2200" dirty="0">
                <a:solidFill>
                  <a:srgbClr val="585858"/>
                </a:solidFill>
              </a:rPr>
              <a:t>à </a:t>
            </a:r>
            <a:r>
              <a:rPr sz="2200" spc="-5" dirty="0">
                <a:solidFill>
                  <a:srgbClr val="585858"/>
                </a:solidFill>
              </a:rPr>
              <a:t>un élément de </a:t>
            </a:r>
            <a:r>
              <a:rPr sz="2200" dirty="0">
                <a:solidFill>
                  <a:srgbClr val="585858"/>
                </a:solidFill>
              </a:rPr>
              <a:t>cesser </a:t>
            </a:r>
            <a:r>
              <a:rPr sz="2200" spc="-5" dirty="0">
                <a:solidFill>
                  <a:srgbClr val="585858"/>
                </a:solidFill>
              </a:rPr>
              <a:t>le  </a:t>
            </a:r>
            <a:r>
              <a:rPr sz="2200" dirty="0">
                <a:solidFill>
                  <a:srgbClr val="585858"/>
                </a:solidFill>
              </a:rPr>
              <a:t>contournement </a:t>
            </a:r>
            <a:r>
              <a:rPr sz="2200" spc="-5" dirty="0">
                <a:solidFill>
                  <a:srgbClr val="585858"/>
                </a:solidFill>
              </a:rPr>
              <a:t>des éléments </a:t>
            </a:r>
            <a:r>
              <a:rPr sz="2200" dirty="0">
                <a:solidFill>
                  <a:srgbClr val="585858"/>
                </a:solidFill>
              </a:rPr>
              <a:t>flottants. Il se </a:t>
            </a:r>
            <a:r>
              <a:rPr sz="2200" spc="-5" dirty="0">
                <a:solidFill>
                  <a:srgbClr val="585858"/>
                </a:solidFill>
              </a:rPr>
              <a:t>positionne alors </a:t>
            </a:r>
            <a:r>
              <a:rPr sz="2200" dirty="0">
                <a:solidFill>
                  <a:srgbClr val="585858"/>
                </a:solidFill>
              </a:rPr>
              <a:t>sous </a:t>
            </a:r>
            <a:r>
              <a:rPr sz="2200" spc="-5" dirty="0">
                <a:solidFill>
                  <a:srgbClr val="585858"/>
                </a:solidFill>
              </a:rPr>
              <a:t>les  éléments </a:t>
            </a:r>
            <a:r>
              <a:rPr sz="2200" dirty="0">
                <a:solidFill>
                  <a:srgbClr val="585858"/>
                </a:solidFill>
              </a:rPr>
              <a:t>flottants </a:t>
            </a:r>
            <a:r>
              <a:rPr sz="2200" spc="-5" dirty="0">
                <a:solidFill>
                  <a:srgbClr val="585858"/>
                </a:solidFill>
              </a:rPr>
              <a:t>précédents </a:t>
            </a:r>
            <a:r>
              <a:rPr sz="2200" dirty="0">
                <a:solidFill>
                  <a:srgbClr val="585858"/>
                </a:solidFill>
              </a:rPr>
              <a:t>comme si ces </a:t>
            </a:r>
            <a:r>
              <a:rPr sz="2200" spc="-5" dirty="0">
                <a:solidFill>
                  <a:srgbClr val="585858"/>
                </a:solidFill>
              </a:rPr>
              <a:t>derniers étaient </a:t>
            </a:r>
            <a:r>
              <a:rPr sz="2200" dirty="0">
                <a:solidFill>
                  <a:srgbClr val="585858"/>
                </a:solidFill>
              </a:rPr>
              <a:t>restés </a:t>
            </a:r>
            <a:r>
              <a:rPr sz="2200" spc="-5" dirty="0">
                <a:solidFill>
                  <a:srgbClr val="585858"/>
                </a:solidFill>
              </a:rPr>
              <a:t>dans  le</a:t>
            </a:r>
            <a:r>
              <a:rPr sz="2200" spc="-10" dirty="0">
                <a:solidFill>
                  <a:srgbClr val="585858"/>
                </a:solidFill>
              </a:rPr>
              <a:t> </a:t>
            </a:r>
            <a:r>
              <a:rPr sz="2200" dirty="0">
                <a:solidFill>
                  <a:srgbClr val="585858"/>
                </a:solidFill>
              </a:rPr>
              <a:t>flux.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342900" y="3620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517900"/>
            <a:ext cx="23488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6101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1054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064000"/>
            <a:ext cx="88836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50" baseline="3703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clear: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left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gauche</a:t>
            </a:r>
            <a:endParaRPr sz="200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clear: right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000">
              <a:latin typeface="Arial"/>
              <a:cs typeface="Arial"/>
            </a:endParaRPr>
          </a:p>
          <a:p>
            <a:pPr marL="330200" marR="681990">
              <a:lnSpc>
                <a:spcPct val="141700"/>
              </a:lnSpc>
              <a:spcBef>
                <a:spcPts val="500"/>
              </a:spcBef>
            </a:pPr>
            <a:r>
              <a:rPr sz="2000" dirty="0">
                <a:solidFill>
                  <a:srgbClr val="418DD3"/>
                </a:solidFill>
                <a:latin typeface="Arial"/>
                <a:cs typeface="Arial"/>
              </a:rPr>
              <a:t>clear :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both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flottants à 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gauche et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 </a:t>
            </a:r>
            <a:r>
              <a:rPr sz="3000" dirty="0">
                <a:solidFill>
                  <a:srgbClr val="585858"/>
                </a:solidFill>
              </a:rPr>
              <a:t>: bloquer le dépassement des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48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l'applique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premier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suivant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dont 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cesser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contournement.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 </a:t>
            </a:r>
            <a:r>
              <a:rPr sz="3000" dirty="0">
                <a:solidFill>
                  <a:srgbClr val="585858"/>
                </a:solidFill>
              </a:rPr>
              <a:t>: bloquer le dépassement des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203200"/>
            <a:ext cx="3311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Problème des</a:t>
            </a:r>
            <a:r>
              <a:rPr sz="2400" spc="-95" dirty="0"/>
              <a:t> </a:t>
            </a:r>
            <a:r>
              <a:rPr sz="2400" dirty="0"/>
              <a:t>flottants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833170"/>
            <a:ext cx="410908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On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applique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clear:both; sur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l'élément qui  ne doit plus être 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affecté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par les</a:t>
            </a:r>
            <a:r>
              <a:rPr sz="1800" spc="-3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flottants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914323"/>
            <a:ext cx="19304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.content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366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clear:both;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9200" y="3784600"/>
            <a:ext cx="6859905" cy="2659380"/>
            <a:chOff x="1219200" y="3784600"/>
            <a:chExt cx="6859905" cy="2659380"/>
          </a:xfrm>
        </p:grpSpPr>
        <p:sp>
          <p:nvSpPr>
            <p:cNvPr id="7" name="object 7"/>
            <p:cNvSpPr/>
            <p:nvPr/>
          </p:nvSpPr>
          <p:spPr>
            <a:xfrm>
              <a:off x="1428803" y="3897887"/>
              <a:ext cx="6015054" cy="2545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9609" y="4222305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685291" y="0"/>
                  </a:moveTo>
                  <a:lnTo>
                    <a:pt x="99669" y="974636"/>
                  </a:lnTo>
                  <a:lnTo>
                    <a:pt x="0" y="914742"/>
                  </a:lnTo>
                  <a:lnTo>
                    <a:pt x="4140" y="1359408"/>
                  </a:lnTo>
                  <a:lnTo>
                    <a:pt x="398703" y="1154315"/>
                  </a:lnTo>
                  <a:lnTo>
                    <a:pt x="299021" y="1094422"/>
                  </a:lnTo>
                  <a:lnTo>
                    <a:pt x="884643" y="119786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9602" y="4222317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299028" y="1094414"/>
                  </a:moveTo>
                  <a:lnTo>
                    <a:pt x="398700" y="1154304"/>
                  </a:lnTo>
                  <a:lnTo>
                    <a:pt x="4146" y="1359407"/>
                  </a:lnTo>
                  <a:lnTo>
                    <a:pt x="0" y="914740"/>
                  </a:lnTo>
                  <a:lnTo>
                    <a:pt x="99683" y="974636"/>
                  </a:lnTo>
                  <a:lnTo>
                    <a:pt x="685304" y="0"/>
                  </a:lnTo>
                  <a:lnTo>
                    <a:pt x="884648" y="119778"/>
                  </a:lnTo>
                  <a:lnTo>
                    <a:pt x="299028" y="109441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200" y="3784600"/>
              <a:ext cx="2019300" cy="151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776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dépasser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parent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celui-ci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n'est 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suffisant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 et contenir </a:t>
            </a:r>
            <a:r>
              <a:rPr sz="3000" dirty="0">
                <a:solidFill>
                  <a:srgbClr val="585858"/>
                </a:solidFill>
              </a:rPr>
              <a:t>les flottants dans un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219200" y="3454400"/>
            <a:ext cx="76962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166</a:t>
            </a:fld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4207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334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(ou BFC)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 élément  avec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super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pouvoirs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« contenir »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flottants (qui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peuvent plus en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dépasser)</a:t>
            </a:r>
            <a:endParaRPr sz="22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s'écoule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autour des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 et contenir </a:t>
            </a:r>
            <a:r>
              <a:rPr sz="3000" dirty="0">
                <a:solidFill>
                  <a:srgbClr val="585858"/>
                </a:solidFill>
              </a:rPr>
              <a:t>les flottants dans un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863600" y="3530600"/>
            <a:ext cx="8356600" cy="402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167</a:t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7297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7400" y="1457960"/>
            <a:ext cx="3651250" cy="267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5000"/>
              </a:lnSpc>
              <a:spcBef>
                <a:spcPts val="125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overflow:hidden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 parent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résoudre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notre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problème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4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 :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hidden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355600" y="1765300"/>
            <a:ext cx="4914900" cy="281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168</a:t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Overflow :</a:t>
            </a:r>
            <a:r>
              <a:rPr sz="2400" spc="-95" dirty="0"/>
              <a:t> </a:t>
            </a:r>
            <a:r>
              <a:rPr sz="2400" dirty="0"/>
              <a:t>hidden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21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.parent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overflow :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hidden;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8000" y="2019300"/>
            <a:ext cx="4914900" cy="280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339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23540" marR="5080" indent="-1701800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Appliquer </a:t>
            </a:r>
            <a:r>
              <a:rPr dirty="0"/>
              <a:t>un </a:t>
            </a:r>
            <a:r>
              <a:rPr spc="-5" dirty="0"/>
              <a:t>style,</a:t>
            </a:r>
            <a:r>
              <a:rPr spc="-95" dirty="0"/>
              <a:t> </a:t>
            </a:r>
            <a:r>
              <a:rPr dirty="0"/>
              <a:t>oui  </a:t>
            </a:r>
            <a:r>
              <a:rPr spc="-5" dirty="0"/>
              <a:t>mais </a:t>
            </a:r>
            <a:r>
              <a:rPr dirty="0"/>
              <a:t>où</a:t>
            </a:r>
            <a:r>
              <a:rPr spc="-15" dirty="0"/>
              <a:t> </a:t>
            </a:r>
            <a:r>
              <a:rPr dirty="0"/>
              <a:t>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038860"/>
            <a:ext cx="957834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000">
              <a:lnSpc>
                <a:spcPct val="144700"/>
              </a:lnSpc>
              <a:spcBef>
                <a:spcPts val="1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d'utiliser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en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colonnes.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C’est notamment utilisé dans d’anciennes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bootstrap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ressemble à ça. 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privilégie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cependant</a:t>
            </a:r>
            <a:r>
              <a:rPr sz="24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flexbox 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aujourd’hui pour une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mise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 page 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site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5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flottants </a:t>
            </a:r>
            <a:r>
              <a:rPr sz="3000" spc="-5" dirty="0">
                <a:solidFill>
                  <a:srgbClr val="585858"/>
                </a:solidFill>
              </a:rPr>
              <a:t>appliqués </a:t>
            </a:r>
            <a:r>
              <a:rPr sz="3000" dirty="0">
                <a:solidFill>
                  <a:srgbClr val="585858"/>
                </a:solidFill>
              </a:rPr>
              <a:t>à la </a:t>
            </a:r>
            <a:r>
              <a:rPr sz="3000" spc="-5" dirty="0">
                <a:solidFill>
                  <a:srgbClr val="585858"/>
                </a:solidFill>
              </a:rPr>
              <a:t>mise en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219200" y="3835400"/>
            <a:ext cx="7200900" cy="332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30400" y="4787900"/>
            <a:ext cx="6282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La propriété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«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display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»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pour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mise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en</a:t>
            </a:r>
            <a:r>
              <a:rPr sz="26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page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879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display: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permettre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avancée.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5636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unes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block, inline, inline-  block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78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appliquées par défaut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343400"/>
            <a:ext cx="540512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p, </a:t>
            </a:r>
            <a:r>
              <a:rPr sz="2200" spc="-45" dirty="0">
                <a:solidFill>
                  <a:srgbClr val="585858"/>
                </a:solidFill>
                <a:latin typeface="Arial"/>
                <a:cs typeface="Arial"/>
              </a:rPr>
              <a:t>div,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etc.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display</a:t>
            </a:r>
            <a:r>
              <a:rPr sz="22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:block;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span,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em,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display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inline;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81100" y="355600"/>
            <a:ext cx="7756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propriété « display » pour </a:t>
            </a:r>
            <a:r>
              <a:rPr sz="3000" spc="-5" dirty="0">
                <a:solidFill>
                  <a:srgbClr val="585858"/>
                </a:solidFill>
              </a:rPr>
              <a:t>mise en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2300" y="10261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transformer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inline en élément de bloc  avec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display:</a:t>
            </a:r>
            <a:r>
              <a:rPr sz="2400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4710" rIns="0" bIns="0" rtlCol="0">
            <a:spAutoFit/>
          </a:bodyPr>
          <a:lstStyle/>
          <a:p>
            <a:pPr marL="292100" marR="5080">
              <a:lnSpc>
                <a:spcPct val="144700"/>
              </a:lnSpc>
              <a:spcBef>
                <a:spcPts val="130"/>
              </a:spcBef>
            </a:pPr>
            <a:r>
              <a:rPr dirty="0">
                <a:solidFill>
                  <a:srgbClr val="585858"/>
                </a:solidFill>
              </a:rPr>
              <a:t>Il a </a:t>
            </a:r>
            <a:r>
              <a:rPr spc="-5" dirty="0">
                <a:solidFill>
                  <a:srgbClr val="585858"/>
                </a:solidFill>
              </a:rPr>
              <a:t>alors </a:t>
            </a:r>
            <a:r>
              <a:rPr dirty="0">
                <a:solidFill>
                  <a:srgbClr val="585858"/>
                </a:solidFill>
              </a:rPr>
              <a:t>toutes </a:t>
            </a:r>
            <a:r>
              <a:rPr spc="-5" dirty="0">
                <a:solidFill>
                  <a:srgbClr val="585858"/>
                </a:solidFill>
              </a:rPr>
              <a:t>les propriétés d’un élément de bloc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par défaut, il  prend </a:t>
            </a:r>
            <a:r>
              <a:rPr dirty="0">
                <a:solidFill>
                  <a:srgbClr val="585858"/>
                </a:solidFill>
              </a:rPr>
              <a:t>toute </a:t>
            </a:r>
            <a:r>
              <a:rPr spc="-5" dirty="0">
                <a:solidFill>
                  <a:srgbClr val="585858"/>
                </a:solidFill>
              </a:rPr>
              <a:t>la largeur de </a:t>
            </a:r>
            <a:r>
              <a:rPr dirty="0">
                <a:solidFill>
                  <a:srgbClr val="585858"/>
                </a:solidFill>
              </a:rPr>
              <a:t>son </a:t>
            </a:r>
            <a:r>
              <a:rPr spc="-5" dirty="0">
                <a:solidFill>
                  <a:srgbClr val="585858"/>
                </a:solidFill>
              </a:rPr>
              <a:t>parent, on peut en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la  dimension </a:t>
            </a:r>
            <a:r>
              <a:rPr dirty="0">
                <a:solidFill>
                  <a:srgbClr val="585858"/>
                </a:solidFill>
              </a:rPr>
              <a:t>ET </a:t>
            </a:r>
            <a:r>
              <a:rPr spc="-5" dirty="0">
                <a:solidFill>
                  <a:srgbClr val="585858"/>
                </a:solidFill>
              </a:rPr>
              <a:t>est </a:t>
            </a:r>
            <a:r>
              <a:rPr dirty="0">
                <a:solidFill>
                  <a:srgbClr val="585858"/>
                </a:solidFill>
              </a:rPr>
              <a:t>suivi </a:t>
            </a:r>
            <a:r>
              <a:rPr spc="-5" dirty="0">
                <a:solidFill>
                  <a:srgbClr val="585858"/>
                </a:solidFill>
              </a:rPr>
              <a:t>d’un </a:t>
            </a:r>
            <a:r>
              <a:rPr dirty="0">
                <a:solidFill>
                  <a:srgbClr val="585858"/>
                </a:solidFill>
              </a:rPr>
              <a:t>retour à </a:t>
            </a:r>
            <a:r>
              <a:rPr spc="-5" dirty="0">
                <a:solidFill>
                  <a:srgbClr val="585858"/>
                </a:solidFill>
              </a:rPr>
              <a:t>la ligne. </a:t>
            </a:r>
            <a:r>
              <a:rPr dirty="0">
                <a:solidFill>
                  <a:srgbClr val="585858"/>
                </a:solidFill>
              </a:rPr>
              <a:t>On </a:t>
            </a:r>
            <a:r>
              <a:rPr spc="-5" dirty="0">
                <a:solidFill>
                  <a:srgbClr val="585858"/>
                </a:solidFill>
              </a:rPr>
              <a:t>peut alors lui  appliquer des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marges.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Display:block</a:t>
            </a:r>
            <a:endParaRPr sz="30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39800"/>
            <a:ext cx="1875789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3670">
              <a:lnSpc>
                <a:spcPct val="100000"/>
              </a:lnSpc>
              <a:spcBef>
                <a:spcPts val="1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display:block;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795070"/>
            <a:ext cx="35452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transformer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liens inline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en  éléments de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6131" y="3675389"/>
            <a:ext cx="9239885" cy="2827020"/>
            <a:chOff x="476131" y="3675389"/>
            <a:chExt cx="9239885" cy="2827020"/>
          </a:xfrm>
        </p:grpSpPr>
        <p:sp>
          <p:nvSpPr>
            <p:cNvPr id="7" name="object 7"/>
            <p:cNvSpPr/>
            <p:nvPr/>
          </p:nvSpPr>
          <p:spPr>
            <a:xfrm>
              <a:off x="476131" y="3675389"/>
              <a:ext cx="5067441" cy="14811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8500" y="4775200"/>
              <a:ext cx="52070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174</a:t>
            </a:fld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1955800"/>
            <a:ext cx="2489835" cy="436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a,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a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background:</a:t>
            </a:r>
            <a:r>
              <a:rPr sz="18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#98C9E2;</a:t>
            </a:r>
            <a:endParaRPr sz="1800">
              <a:latin typeface="Arial"/>
              <a:cs typeface="Arial"/>
            </a:endParaRPr>
          </a:p>
          <a:p>
            <a:pPr marL="139700" marR="309245">
              <a:lnSpc>
                <a:spcPct val="162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margin-bottom:</a:t>
            </a:r>
            <a:r>
              <a:rPr sz="1800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5px;  width: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150px;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26462" y="4856078"/>
            <a:ext cx="1815694" cy="114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3489" y="2496148"/>
            <a:ext cx="968999" cy="965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79900" y="762000"/>
            <a:ext cx="4133850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Exemple : transformer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liens de</a:t>
            </a:r>
            <a:r>
              <a:rPr sz="20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la  navigation en éléments de</a:t>
            </a:r>
            <a:r>
              <a:rPr sz="20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7027" y="399501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5037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connaissons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déjà </a:t>
            </a:r>
            <a:r>
              <a:rPr sz="2400" spc="-5" dirty="0">
                <a:solidFill>
                  <a:srgbClr val="0070C0"/>
                </a:solidFill>
                <a:latin typeface="Arial"/>
                <a:cs typeface="Arial"/>
              </a:rPr>
              <a:t>display:inline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(span,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a, em,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strong,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  <a:p>
            <a:pPr marL="393700" marR="3098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aux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rester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seule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peut  alors pas leur donner de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largeur)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</a:t>
            </a:r>
            <a:endParaRPr sz="30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41757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background: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rgb(255,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191,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203);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9849" y="921867"/>
            <a:ext cx="3886835" cy="12325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5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Confère un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élément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toutes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les  propriétés d’un élément en ligne,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sans  retour 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ligne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7138" y="6005146"/>
            <a:ext cx="6874788" cy="870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0188" y="3910076"/>
            <a:ext cx="6645456" cy="112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0290" y="521999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177</a:t>
            </a:fld>
            <a:endParaRPr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4700"/>
              </a:lnSpc>
              <a:spcBef>
                <a:spcPts val="130"/>
              </a:spcBef>
            </a:pPr>
            <a:r>
              <a:rPr spc="-5" dirty="0">
                <a:solidFill>
                  <a:srgbClr val="418DD3"/>
                </a:solidFill>
              </a:rPr>
              <a:t>display: inline-block </a:t>
            </a:r>
            <a:r>
              <a:rPr spc="-5" dirty="0">
                <a:solidFill>
                  <a:srgbClr val="585858"/>
                </a:solidFill>
              </a:rPr>
              <a:t>est une propriété hybride qui permet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un  élément d’avoir les propriétés d’un élément en ligne </a:t>
            </a:r>
            <a:r>
              <a:rPr dirty="0">
                <a:solidFill>
                  <a:srgbClr val="585858"/>
                </a:solidFill>
              </a:rPr>
              <a:t>(pas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retour  à </a:t>
            </a:r>
            <a:r>
              <a:rPr spc="-5" dirty="0">
                <a:solidFill>
                  <a:srgbClr val="585858"/>
                </a:solidFill>
              </a:rPr>
              <a:t>la ligne après l’élément), </a:t>
            </a:r>
            <a:r>
              <a:rPr dirty="0">
                <a:solidFill>
                  <a:srgbClr val="585858"/>
                </a:solidFill>
              </a:rPr>
              <a:t>mais </a:t>
            </a:r>
            <a:r>
              <a:rPr spc="-5" dirty="0">
                <a:solidFill>
                  <a:srgbClr val="585858"/>
                </a:solidFill>
              </a:rPr>
              <a:t>avec les propriétés d’un bloc  </a:t>
            </a:r>
            <a:r>
              <a:rPr dirty="0">
                <a:solidFill>
                  <a:srgbClr val="585858"/>
                </a:solidFill>
              </a:rPr>
              <a:t>(possibilité </a:t>
            </a:r>
            <a:r>
              <a:rPr spc="-5" dirty="0">
                <a:solidFill>
                  <a:srgbClr val="585858"/>
                </a:solidFill>
              </a:rPr>
              <a:t>d’avoir une dimension et des</a:t>
            </a:r>
            <a:r>
              <a:rPr spc="-20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marges)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1200" y="355600"/>
            <a:ext cx="3623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49400" y="6007100"/>
            <a:ext cx="7475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Display inline-block, une </a:t>
            </a:r>
            <a:r>
              <a:rPr sz="26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valeur trop </a:t>
            </a: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peu utilisée</a:t>
            </a:r>
            <a:r>
              <a:rPr sz="2600" u="heavy" spc="-8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6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&gt;&gt;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3600" y="5981700"/>
            <a:ext cx="4953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6487" y="4248150"/>
            <a:ext cx="1008380" cy="1008380"/>
          </a:xfrm>
          <a:custGeom>
            <a:avLst/>
            <a:gdLst/>
            <a:ahLst/>
            <a:cxnLst/>
            <a:rect l="l" t="t" r="r" b="b"/>
            <a:pathLst>
              <a:path w="1008379" h="1008379">
                <a:moveTo>
                  <a:pt x="1008062" y="0"/>
                </a:moveTo>
                <a:lnTo>
                  <a:pt x="0" y="0"/>
                </a:lnTo>
                <a:lnTo>
                  <a:pt x="0" y="1008062"/>
                </a:lnTo>
                <a:lnTo>
                  <a:pt x="1008062" y="1008062"/>
                </a:lnTo>
                <a:lnTo>
                  <a:pt x="1008062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987" y="4248150"/>
            <a:ext cx="2447925" cy="1008380"/>
          </a:xfrm>
          <a:custGeom>
            <a:avLst/>
            <a:gdLst/>
            <a:ahLst/>
            <a:cxnLst/>
            <a:rect l="l" t="t" r="r" b="b"/>
            <a:pathLst>
              <a:path w="2447925" h="1008379">
                <a:moveTo>
                  <a:pt x="2447925" y="0"/>
                </a:moveTo>
                <a:lnTo>
                  <a:pt x="0" y="0"/>
                </a:lnTo>
                <a:lnTo>
                  <a:pt x="0" y="1008062"/>
                </a:lnTo>
                <a:lnTo>
                  <a:pt x="2447925" y="1008062"/>
                </a:lnTo>
                <a:lnTo>
                  <a:pt x="24479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5350" y="4248150"/>
            <a:ext cx="2016125" cy="1008380"/>
          </a:xfrm>
          <a:custGeom>
            <a:avLst/>
            <a:gdLst/>
            <a:ahLst/>
            <a:cxnLst/>
            <a:rect l="l" t="t" r="r" b="b"/>
            <a:pathLst>
              <a:path w="2016125" h="1008379">
                <a:moveTo>
                  <a:pt x="2016125" y="0"/>
                </a:moveTo>
                <a:lnTo>
                  <a:pt x="0" y="0"/>
                </a:lnTo>
                <a:lnTo>
                  <a:pt x="0" y="1008062"/>
                </a:lnTo>
                <a:lnTo>
                  <a:pt x="2016125" y="1008062"/>
                </a:lnTo>
                <a:lnTo>
                  <a:pt x="20161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178</a:t>
            </a:fld>
            <a:endParaRPr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85750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Display:inline-block et  </a:t>
            </a:r>
            <a:r>
              <a:rPr sz="2100" dirty="0"/>
              <a:t>navigation</a:t>
            </a:r>
            <a:r>
              <a:rPr sz="2100" spc="-100" dirty="0"/>
              <a:t> </a:t>
            </a:r>
            <a:r>
              <a:rPr sz="2100" dirty="0"/>
              <a:t>horizontale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2413000"/>
            <a:ext cx="2428240" cy="346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inline-block;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9700" marR="845185" indent="-127635">
              <a:lnSpc>
                <a:spcPct val="164300"/>
              </a:lnSpc>
              <a:spcBef>
                <a:spcPts val="125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li a{  display:</a:t>
            </a:r>
            <a:r>
              <a:rPr sz="18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block;  padding:</a:t>
            </a:r>
            <a:r>
              <a:rPr sz="1800" spc="-5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3652" y="5549900"/>
            <a:ext cx="3868850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7984" y="3272234"/>
            <a:ext cx="980497" cy="922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4200" y="520700"/>
            <a:ext cx="461137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display: inline-block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liste de liens  permet par exemple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une  navigation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horizontale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72453" y="457192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86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282700"/>
            <a:ext cx="39058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Attribut </a:t>
            </a:r>
            <a:r>
              <a:rPr sz="2400" dirty="0">
                <a:solidFill>
                  <a:srgbClr val="0084D1"/>
                </a:solidFill>
                <a:latin typeface="Arial"/>
                <a:cs typeface="Arial"/>
              </a:rPr>
              <a:t>style =</a:t>
            </a:r>
            <a:r>
              <a:rPr sz="2400" spc="-15" dirty="0">
                <a:solidFill>
                  <a:srgbClr val="0084D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84D1"/>
                </a:solidFill>
                <a:latin typeface="Arial"/>
                <a:cs typeface="Arial"/>
              </a:rPr>
              <a:t>…;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Je veux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 roses »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&lt;h1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color:pink;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4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996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3647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3375659"/>
            <a:ext cx="519303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titres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violette</a:t>
            </a:r>
            <a:endParaRPr sz="2400">
              <a:latin typeface="Arial"/>
              <a:cs typeface="Arial"/>
            </a:endParaRPr>
          </a:p>
          <a:p>
            <a:pPr marL="12700" marR="1691005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&lt;h2</a:t>
            </a:r>
            <a:r>
              <a:rPr sz="2400" b="1" spc="-9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background-  color:purple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6700" y="355600"/>
            <a:ext cx="7056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“en ligne” dans 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299200" y="1409700"/>
            <a:ext cx="3542581" cy="25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545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colonne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blanche entre les éléments.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Plus sur  ce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problème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ici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700" y="355600"/>
            <a:ext cx="6543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 et </a:t>
            </a:r>
            <a:r>
              <a:rPr sz="3000" dirty="0">
                <a:solidFill>
                  <a:srgbClr val="585858"/>
                </a:solidFill>
              </a:rPr>
              <a:t>bugs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connus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747994" y="4506983"/>
            <a:ext cx="1873623" cy="3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180</a:t>
            </a:fld>
            <a:endParaRPr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418DD3"/>
                </a:solidFill>
              </a:rPr>
              <a:t>display: none </a:t>
            </a:r>
            <a:r>
              <a:rPr spc="-5" dirty="0">
                <a:solidFill>
                  <a:srgbClr val="585858"/>
                </a:solidFill>
              </a:rPr>
              <a:t>permet de </a:t>
            </a:r>
            <a:r>
              <a:rPr dirty="0">
                <a:solidFill>
                  <a:srgbClr val="585858"/>
                </a:solidFill>
              </a:rPr>
              <a:t>retirer </a:t>
            </a:r>
            <a:r>
              <a:rPr spc="-5" dirty="0">
                <a:solidFill>
                  <a:srgbClr val="585858"/>
                </a:solidFill>
              </a:rPr>
              <a:t>un élément 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de la page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il  n’est plus </a:t>
            </a:r>
            <a:r>
              <a:rPr dirty="0">
                <a:solidFill>
                  <a:srgbClr val="585858"/>
                </a:solidFill>
              </a:rPr>
              <a:t>visible, </a:t>
            </a:r>
            <a:r>
              <a:rPr spc="-5" dirty="0">
                <a:solidFill>
                  <a:srgbClr val="585858"/>
                </a:solidFill>
              </a:rPr>
              <a:t>et la place qu’il occupait est disponible pour  d’autres éléments, </a:t>
            </a:r>
            <a:r>
              <a:rPr dirty="0">
                <a:solidFill>
                  <a:srgbClr val="585858"/>
                </a:solidFill>
              </a:rPr>
              <a:t>c’est comme s’il </a:t>
            </a:r>
            <a:r>
              <a:rPr spc="-5" dirty="0">
                <a:solidFill>
                  <a:srgbClr val="585858"/>
                </a:solidFill>
              </a:rPr>
              <a:t>n’existait</a:t>
            </a:r>
            <a:r>
              <a:rPr spc="-2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94761"/>
            <a:ext cx="834263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en </a:t>
            </a:r>
            <a:r>
              <a:rPr sz="2400" spc="-5" dirty="0">
                <a:solidFill>
                  <a:srgbClr val="418CD3"/>
                </a:solidFill>
                <a:latin typeface="Arial"/>
                <a:cs typeface="Arial"/>
              </a:rPr>
              <a:t>display:none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lus par les lecteurs  d’écran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38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125061"/>
            <a:ext cx="852868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rendre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nouveau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visible,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lui appliquer par  exemple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18CD3"/>
                </a:solidFill>
                <a:latin typeface="Arial"/>
                <a:cs typeface="Arial"/>
              </a:rPr>
              <a:t>display:block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8100" y="355600"/>
            <a:ext cx="2417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Display:none</a:t>
            </a:r>
            <a:endParaRPr sz="30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413000"/>
            <a:ext cx="67703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AF9F9"/>
                </a:solidFill>
                <a:latin typeface="Arial"/>
                <a:cs typeface="Arial"/>
              </a:rPr>
              <a:t>Positionnement</a:t>
            </a:r>
            <a:r>
              <a:rPr sz="5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663700" y="4699000"/>
            <a:ext cx="6836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AF9F9"/>
                </a:solidFill>
                <a:latin typeface="Arial"/>
                <a:cs typeface="Arial"/>
              </a:rPr>
              <a:t>Position </a:t>
            </a:r>
            <a:r>
              <a:rPr sz="3600" spc="-5" dirty="0">
                <a:solidFill>
                  <a:srgbClr val="FAF9F9"/>
                </a:solidFill>
                <a:latin typeface="Arial"/>
                <a:cs typeface="Arial"/>
              </a:rPr>
              <a:t>relative, absolute et</a:t>
            </a:r>
            <a:r>
              <a:rPr sz="36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AF9F9"/>
                </a:solidFill>
                <a:latin typeface="Arial"/>
                <a:cs typeface="Arial"/>
              </a:rPr>
              <a:t>fixed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286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position:valeur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positionner les éléments  dans la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3781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static (valeur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par défaut)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,relative, 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absolute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fixed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Positionnement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9101455" cy="318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4D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défaut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avec position: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n'est positionné d'aucune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 spéciale.</a:t>
            </a:r>
            <a:endParaRPr sz="2400">
              <a:latin typeface="Arial"/>
              <a:cs typeface="Arial"/>
            </a:endParaRPr>
          </a:p>
          <a:p>
            <a:pPr marL="12700" marR="51054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dit non positionné et un élément avec une  propriété position ayant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autre 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dit  positionné.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Position:static;</a:t>
            </a:r>
            <a:endParaRPr sz="30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616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positionné avec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position:relative;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comporte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 défaut 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manière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static.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utiliser les propriété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déplacer  l'élément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69823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affecté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prendre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positives ou  négatives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(10px, -30px,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475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1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Position:relative;</a:t>
            </a:r>
            <a:endParaRPr sz="30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99580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.content a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position:relative;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top:-15px;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409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Déplacer un élément de quelques</a:t>
            </a:r>
            <a:r>
              <a:rPr sz="1800" spc="-7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355" y="5726945"/>
            <a:ext cx="7594755" cy="848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8406" y="3625850"/>
            <a:ext cx="7604272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0290" y="485994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186</a:t>
            </a:fld>
            <a:endParaRPr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.picto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3594" y="2923285"/>
            <a:ext cx="2307210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0103" y="4713316"/>
            <a:ext cx="2095993" cy="412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357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4274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Faire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 lien qui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s’enfonce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de 2px quand  on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l’active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.button:active{</a:t>
            </a:r>
            <a:endParaRPr sz="1800">
              <a:latin typeface="Arial"/>
              <a:cs typeface="Arial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top:2px;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900" y="4432300"/>
            <a:ext cx="7635682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188</a:t>
            </a:fld>
            <a:endParaRPr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585858"/>
                </a:solidFill>
              </a:rPr>
              <a:t>Un élément en </a:t>
            </a:r>
            <a:r>
              <a:rPr spc="-5" dirty="0">
                <a:solidFill>
                  <a:srgbClr val="418DD3"/>
                </a:solidFill>
              </a:rPr>
              <a:t>position: </a:t>
            </a:r>
            <a:r>
              <a:rPr dirty="0">
                <a:solidFill>
                  <a:srgbClr val="418DD3"/>
                </a:solidFill>
              </a:rPr>
              <a:t>fixed; </a:t>
            </a:r>
            <a:r>
              <a:rPr spc="-5" dirty="0">
                <a:solidFill>
                  <a:srgbClr val="585858"/>
                </a:solidFill>
              </a:rPr>
              <a:t>ne bougera pas, </a:t>
            </a:r>
            <a:r>
              <a:rPr dirty="0">
                <a:solidFill>
                  <a:srgbClr val="585858"/>
                </a:solidFill>
              </a:rPr>
              <a:t>même si </a:t>
            </a:r>
            <a:r>
              <a:rPr spc="-5" dirty="0">
                <a:solidFill>
                  <a:srgbClr val="585858"/>
                </a:solidFill>
              </a:rPr>
              <a:t>on </a:t>
            </a:r>
            <a:r>
              <a:rPr dirty="0">
                <a:solidFill>
                  <a:srgbClr val="585858"/>
                </a:solidFill>
              </a:rPr>
              <a:t>fait  </a:t>
            </a:r>
            <a:r>
              <a:rPr spc="-5" dirty="0">
                <a:solidFill>
                  <a:srgbClr val="585858"/>
                </a:solidFill>
              </a:rPr>
              <a:t>défiler la page. </a:t>
            </a:r>
            <a:r>
              <a:rPr dirty="0">
                <a:solidFill>
                  <a:srgbClr val="585858"/>
                </a:solidFill>
              </a:rPr>
              <a:t>Il sort </a:t>
            </a:r>
            <a:r>
              <a:rPr spc="-5" dirty="0">
                <a:solidFill>
                  <a:srgbClr val="585858"/>
                </a:solidFill>
              </a:rPr>
              <a:t>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et </a:t>
            </a:r>
            <a:r>
              <a:rPr dirty="0">
                <a:solidFill>
                  <a:srgbClr val="585858"/>
                </a:solidFill>
              </a:rPr>
              <a:t>se </a:t>
            </a:r>
            <a:r>
              <a:rPr spc="-5" dirty="0">
                <a:solidFill>
                  <a:srgbClr val="585858"/>
                </a:solidFill>
              </a:rPr>
              <a:t>positionne au dessus des autres  éléments.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49600"/>
            <a:ext cx="839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positionne 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rapport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l'espace affichable du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fixed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18083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appliquer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à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veux changer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coup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 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fastidieux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c’est comme ça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JavaScript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inject du CSS donc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vous  risquez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l’inspecteur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d’élément.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3800" y="355600"/>
            <a:ext cx="5191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Problèmes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maintenabilité</a:t>
            </a:r>
            <a:endParaRPr sz="30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82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position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fixed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d'une barre de navigation en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Position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:fixed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2819400"/>
            <a:ext cx="88265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190</a:t>
            </a:fld>
            <a:endParaRPr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1054100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Sortir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navigation du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flux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17913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.nav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fixed;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3784600"/>
            <a:ext cx="8826500" cy="290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191</a:t>
            </a:fld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294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La positionner en haut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0px des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3 coins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pour qu’elle s’affiche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toujours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838200"/>
            <a:ext cx="1398905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.nav</a:t>
            </a:r>
            <a:r>
              <a:rPr sz="14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 marR="5080">
              <a:lnSpc>
                <a:spcPts val="2800"/>
              </a:lnSpc>
              <a:spcBef>
                <a:spcPts val="18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4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fixed;  top:</a:t>
            </a:r>
            <a:r>
              <a:rPr sz="14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74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left:</a:t>
            </a:r>
            <a:r>
              <a:rPr sz="14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020"/>
              </a:spcBef>
            </a:pP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400" b="1" spc="-1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3900" y="3848100"/>
            <a:ext cx="8775700" cy="287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192</a:t>
            </a:fld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3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Utilisation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top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navigation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sticky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haut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082800"/>
            <a:ext cx="324675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http://designmodo.com/</a:t>
            </a:r>
            <a:endParaRPr sz="22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http://www.lesechos.fr/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355600"/>
            <a:ext cx="5700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 fixed dans la </a:t>
            </a:r>
            <a:r>
              <a:rPr sz="3000" spc="-5" dirty="0">
                <a:solidFill>
                  <a:srgbClr val="585858"/>
                </a:solidFill>
              </a:rPr>
              <a:t>vraie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vie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0" y="4533900"/>
            <a:ext cx="10071100" cy="302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193</a:t>
            </a:fld>
            <a:endParaRPr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364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6934200"/>
            <a:ext cx="831595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http://www.marketingmag.stfi.re/hubs-c/smartphone-addiction-nomophobia/</a:t>
            </a:r>
            <a:r>
              <a:rPr sz="1700" u="heavy" spc="7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?sf=ozpplo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400" y="393700"/>
            <a:ext cx="8811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85858"/>
                </a:solidFill>
              </a:rPr>
              <a:t>Position: fixed dans la </a:t>
            </a:r>
            <a:r>
              <a:rPr sz="2700" spc="-5" dirty="0">
                <a:solidFill>
                  <a:srgbClr val="585858"/>
                </a:solidFill>
              </a:rPr>
              <a:t>vraie vie, </a:t>
            </a:r>
            <a:r>
              <a:rPr sz="2700" dirty="0">
                <a:solidFill>
                  <a:srgbClr val="585858"/>
                </a:solidFill>
              </a:rPr>
              <a:t>un peu trop</a:t>
            </a:r>
            <a:r>
              <a:rPr sz="2700" spc="-9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d’ailleurs</a:t>
            </a:r>
            <a:endParaRPr sz="2700"/>
          </a:p>
        </p:txBody>
      </p:sp>
      <p:grpSp>
        <p:nvGrpSpPr>
          <p:cNvPr id="5" name="object 5"/>
          <p:cNvGrpSpPr/>
          <p:nvPr/>
        </p:nvGrpSpPr>
        <p:grpSpPr>
          <a:xfrm>
            <a:off x="0" y="1118844"/>
            <a:ext cx="10083800" cy="5384165"/>
            <a:chOff x="0" y="1118844"/>
            <a:chExt cx="10083800" cy="5384165"/>
          </a:xfrm>
        </p:grpSpPr>
        <p:sp>
          <p:nvSpPr>
            <p:cNvPr id="6" name="object 6"/>
            <p:cNvSpPr/>
            <p:nvPr/>
          </p:nvSpPr>
          <p:spPr>
            <a:xfrm>
              <a:off x="0" y="1257300"/>
              <a:ext cx="10071100" cy="5245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5895" y="1131544"/>
              <a:ext cx="7417434" cy="1208405"/>
            </a:xfrm>
            <a:custGeom>
              <a:avLst/>
              <a:gdLst/>
              <a:ahLst/>
              <a:cxnLst/>
              <a:rect l="l" t="t" r="r" b="b"/>
              <a:pathLst>
                <a:path w="7417434" h="1208405">
                  <a:moveTo>
                    <a:pt x="0" y="0"/>
                  </a:moveTo>
                  <a:lnTo>
                    <a:pt x="7416825" y="0"/>
                  </a:lnTo>
                  <a:lnTo>
                    <a:pt x="7416825" y="1208138"/>
                  </a:lnTo>
                  <a:lnTo>
                    <a:pt x="0" y="120813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084087"/>
              <a:ext cx="10071100" cy="0"/>
            </a:xfrm>
            <a:custGeom>
              <a:avLst/>
              <a:gdLst/>
              <a:ahLst/>
              <a:cxnLst/>
              <a:rect l="l" t="t" r="r" b="b"/>
              <a:pathLst>
                <a:path w="10071100">
                  <a:moveTo>
                    <a:pt x="0" y="0"/>
                  </a:moveTo>
                  <a:lnTo>
                    <a:pt x="10071100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6857" y="5364010"/>
              <a:ext cx="2294255" cy="720090"/>
            </a:xfrm>
            <a:custGeom>
              <a:avLst/>
              <a:gdLst/>
              <a:ahLst/>
              <a:cxnLst/>
              <a:rect l="l" t="t" r="r" b="b"/>
              <a:pathLst>
                <a:path w="2294254" h="720089">
                  <a:moveTo>
                    <a:pt x="0" y="0"/>
                  </a:moveTo>
                  <a:lnTo>
                    <a:pt x="2294242" y="0"/>
                  </a:lnTo>
                </a:path>
                <a:path w="2294254" h="720089">
                  <a:moveTo>
                    <a:pt x="2294242" y="720077"/>
                  </a:moveTo>
                  <a:lnTo>
                    <a:pt x="0" y="72007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6587426"/>
            <a:ext cx="10071100" cy="0"/>
          </a:xfrm>
          <a:custGeom>
            <a:avLst/>
            <a:gdLst/>
            <a:ahLst/>
            <a:cxnLst/>
            <a:rect l="l" t="t" r="r" b="b"/>
            <a:pathLst>
              <a:path w="10071100">
                <a:moveTo>
                  <a:pt x="100711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A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171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élément en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position:</a:t>
            </a:r>
            <a:r>
              <a:rPr sz="2200" spc="-7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absolute;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1866900"/>
            <a:ext cx="8924290" cy="14351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5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sort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flux (les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autres éléments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se réorganisent comme s’il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n’était pas</a:t>
            </a:r>
            <a:r>
              <a:rPr sz="20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là)</a:t>
            </a:r>
            <a:endParaRPr sz="2000">
              <a:latin typeface="Arial"/>
              <a:cs typeface="Arial"/>
            </a:endParaRPr>
          </a:p>
          <a:p>
            <a:pPr marL="330200" marR="5080" indent="-317500">
              <a:lnSpc>
                <a:spcPct val="145800"/>
              </a:lnSpc>
              <a:spcBef>
                <a:spcPts val="3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vient se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positionner par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rapport à son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dernier ancêtre positionné,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l’intérieur  de</a:t>
            </a:r>
            <a:r>
              <a:rPr sz="20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celui-ci.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569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332556"/>
            <a:ext cx="89846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défaut,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aucun ancêtre n’est positionné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qu’on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 modifié top,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left,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right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 bottom) il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 par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rapport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l'élément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racine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&lt;html&gt;.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624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361103"/>
            <a:ext cx="859409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positionner le parent, on donne au parent une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position: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relative |  fixed |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 absolute;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1599294" y="1687161"/>
            <a:ext cx="7303770" cy="5187950"/>
            <a:chOff x="1599294" y="1687161"/>
            <a:chExt cx="7303770" cy="5187950"/>
          </a:xfrm>
        </p:grpSpPr>
        <p:sp>
          <p:nvSpPr>
            <p:cNvPr id="5" name="object 5"/>
            <p:cNvSpPr/>
            <p:nvPr/>
          </p:nvSpPr>
          <p:spPr>
            <a:xfrm>
              <a:off x="1599294" y="1687161"/>
              <a:ext cx="7303516" cy="51879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22600" y="3136900"/>
              <a:ext cx="2311400" cy="172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196</a:t>
            </a:fld>
            <a:endParaRPr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355600"/>
            <a:ext cx="5255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Centrer </a:t>
            </a:r>
            <a:r>
              <a:rPr sz="3000" dirty="0">
                <a:solidFill>
                  <a:srgbClr val="585858"/>
                </a:solidFill>
              </a:rPr>
              <a:t>une légende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d’image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171534" y="1983816"/>
            <a:ext cx="4563262" cy="317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100" y="1981200"/>
            <a:ext cx="4118610" cy="3113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523553" y="2903038"/>
            <a:ext cx="528320" cy="457834"/>
            <a:chOff x="4523553" y="2903038"/>
            <a:chExt cx="528320" cy="457834"/>
          </a:xfrm>
        </p:grpSpPr>
        <p:sp>
          <p:nvSpPr>
            <p:cNvPr id="7" name="object 7"/>
            <p:cNvSpPr/>
            <p:nvPr/>
          </p:nvSpPr>
          <p:spPr>
            <a:xfrm>
              <a:off x="4536262" y="2915742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0"/>
                  </a:move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253" y="2915738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324040"/>
                  </a:move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197</a:t>
            </a:fld>
            <a:endParaRPr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63600"/>
            <a:ext cx="2534920" cy="1549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.caption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18110" marR="5080">
              <a:lnSpc>
                <a:spcPct val="133300"/>
              </a:lnSpc>
            </a:pP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background:</a:t>
            </a:r>
            <a:r>
              <a:rPr sz="1500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rgba(0,0,0,0.8);  color: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FAF9F9"/>
                </a:solidFill>
                <a:latin typeface="Arial"/>
                <a:cs typeface="Arial"/>
              </a:rPr>
              <a:t>#fff;</a:t>
            </a:r>
            <a:endParaRPr sz="1500">
              <a:latin typeface="Arial"/>
              <a:cs typeface="Arial"/>
            </a:endParaRPr>
          </a:p>
          <a:p>
            <a:pPr marL="118110">
              <a:lnSpc>
                <a:spcPct val="100000"/>
              </a:lnSpc>
              <a:spcBef>
                <a:spcPts val="600"/>
              </a:spcBef>
            </a:pP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padding:</a:t>
            </a:r>
            <a:r>
              <a:rPr sz="15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AF9F9"/>
                </a:solidFill>
                <a:latin typeface="Arial"/>
                <a:cs typeface="Arial"/>
              </a:rPr>
              <a:t>20px;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Préparer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l’image avec les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couleurs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9900" y="3454400"/>
            <a:ext cx="8801100" cy="344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198</a:t>
            </a:fld>
            <a:endParaRPr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743267"/>
            <a:ext cx="1501140" cy="182943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.caption</a:t>
            </a:r>
            <a:r>
              <a:rPr sz="125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250">
              <a:latin typeface="Arial"/>
              <a:cs typeface="Arial"/>
            </a:endParaRPr>
          </a:p>
          <a:p>
            <a:pPr marL="57150" marR="5080">
              <a:lnSpc>
                <a:spcPts val="2400"/>
              </a:lnSpc>
              <a:spcBef>
                <a:spcPts val="13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position: 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absolute;  </a:t>
            </a:r>
            <a:r>
              <a:rPr sz="1250" b="1" spc="5" dirty="0">
                <a:solidFill>
                  <a:srgbClr val="FFAF00"/>
                </a:solidFill>
                <a:latin typeface="Arial"/>
                <a:cs typeface="Arial"/>
              </a:rPr>
              <a:t>bottom: </a:t>
            </a: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150px;  left: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 0;</a:t>
            </a:r>
            <a:endParaRPr sz="125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67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 0;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5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87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Préparer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positionnement de</a:t>
            </a:r>
            <a:r>
              <a:rPr sz="1800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l’image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238500"/>
            <a:ext cx="100711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11960"/>
            <a:ext cx="3825240" cy="33578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introduction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notions de</a:t>
            </a:r>
            <a:r>
              <a:rPr kumimoji="0" sz="1300" b="1" i="0" u="none" strike="noStrike" kern="1200" cap="none" spc="-3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Ajoutez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à vos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pages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Cascading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Sheets,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définition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CSS, un peu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d'histoire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30480" lvl="1" indent="-318135" algn="l" defTabSz="914400" rtl="0" eaLnBrk="1" fontAlgn="auto" latinLnBrk="0" hangingPunct="1">
              <a:lnSpc>
                <a:spcPct val="1137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Différents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rendus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entre les navigateurs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</a:t>
            </a:r>
            <a:r>
              <a:rPr kumimoji="0" sz="1100" b="0" i="1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 perfect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n'existe pas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Appliquer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style,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oui 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mais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où</a:t>
            </a:r>
            <a:r>
              <a:rPr kumimoji="0" sz="1300" b="1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CSS </a:t>
            </a:r>
            <a:r>
              <a:rPr kumimoji="0" sz="1100" b="0" i="1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inline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inconvénients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464820" lvl="1" indent="-318135" algn="l" defTabSz="914400" rtl="0" eaLnBrk="1" fontAlgn="auto" latinLnBrk="0" hangingPunct="1">
              <a:lnSpc>
                <a:spcPct val="1061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 CSS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"interne"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intégré au document et  inconvénients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Feuille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externe et balise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&lt;link&gt;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4335" algn="l"/>
              </a:tabLst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Syntaxe</a:t>
            </a: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CSS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syntaxe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base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selecteur,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propriété,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valeur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 déclaration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commentaires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CSS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3435" indent="-381000">
              <a:lnSpc>
                <a:spcPct val="1111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dirty="0"/>
              <a:t>Généalogie </a:t>
            </a:r>
            <a:r>
              <a:rPr spc="-5" dirty="0"/>
              <a:t>et </a:t>
            </a:r>
            <a:r>
              <a:rPr dirty="0"/>
              <a:t>différents types</a:t>
            </a:r>
            <a:r>
              <a:rPr spc="-95" dirty="0"/>
              <a:t> </a:t>
            </a:r>
            <a:r>
              <a:rPr dirty="0"/>
              <a:t>de  </a:t>
            </a:r>
            <a:r>
              <a:rPr spc="-5" dirty="0"/>
              <a:t>sélecteurs</a:t>
            </a: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usuel d'élément</a:t>
            </a:r>
            <a:r>
              <a:rPr sz="13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837565" marR="5080" lvl="1" indent="-317500">
              <a:lnSpc>
                <a:spcPct val="1153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Hiérarchie et généalogie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notion d'enfants, de  parent, de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descendance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de groupe, de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L'id ou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 identifiant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Espace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entre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sélecteurs,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ou pas</a:t>
            </a:r>
            <a:r>
              <a:rPr sz="13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pseudos-classes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autres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pseudo-classes</a:t>
            </a:r>
            <a:endParaRPr sz="13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pc="-5" dirty="0"/>
              <a:t>Couleurs et</a:t>
            </a:r>
            <a:r>
              <a:rPr spc="-10" dirty="0"/>
              <a:t> </a:t>
            </a:r>
            <a:r>
              <a:rPr dirty="0"/>
              <a:t>unités</a:t>
            </a:r>
          </a:p>
          <a:p>
            <a:pPr marL="837565" lvl="1" indent="-317500">
              <a:lnSpc>
                <a:spcPct val="1000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Notation des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unités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fixes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unités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fluides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6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web, quelle unité utiliser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25880"/>
            <a:ext cx="797687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5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place une balise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&lt;style&gt;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la balise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&lt;head&gt;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document  Changer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H2 en blanc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096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722" y="3060776"/>
            <a:ext cx="2841625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&lt;style</a:t>
            </a:r>
            <a:r>
              <a:rPr sz="2200" spc="-8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type="text/css"&gt;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h2{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76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color:</a:t>
            </a:r>
            <a:r>
              <a:rPr sz="2200" b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#fff;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&lt;/style&gt;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« interne» dans l’entête du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5582386" y="3201370"/>
            <a:ext cx="3394841" cy="300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952500"/>
            <a:ext cx="1994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.img-caption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794994"/>
            <a:ext cx="40017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Positionner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le parent pour que la  légende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se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place par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rapport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aux bords  de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ce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dernier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00" y="3200400"/>
            <a:ext cx="100584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200</a:t>
            </a:fld>
            <a:endParaRPr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35795" cy="3810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Pendant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longtemps nous avons utilisé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fottants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page.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retrouvez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encore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cette technique sur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beaucoup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développés jusqu’il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y 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encore quelques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années.</a:t>
            </a:r>
            <a:endParaRPr sz="2400">
              <a:latin typeface="Arial"/>
              <a:cs typeface="Arial"/>
            </a:endParaRPr>
          </a:p>
          <a:p>
            <a:pPr marL="393700" marR="20955" indent="-381000">
              <a:lnSpc>
                <a:spcPct val="144700"/>
              </a:lnSpc>
              <a:spcBef>
                <a:spcPts val="6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Aujourd’hui,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web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moderne se fait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 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techniques : flexbox (pour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grid-  layout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(plus récent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bien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supporté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 facilement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principes de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grilles.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544050" cy="460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Flexbox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https://css-tricks.com/snippets/css/a-guide-to-flexbox/</a:t>
            </a:r>
            <a:endParaRPr sz="2200">
              <a:latin typeface="Arial"/>
              <a:cs typeface="Arial"/>
            </a:endParaRPr>
          </a:p>
          <a:p>
            <a:pPr marL="838200" marR="5080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https://openclassrooms.com/courses/apprenez-a-creer-votre-site-web-  avec-html5-et-css3/la-mise-en-page-avec-flexbox</a:t>
            </a:r>
            <a:endParaRPr sz="2200">
              <a:latin typeface="Arial"/>
              <a:cs typeface="Arial"/>
            </a:endParaRPr>
          </a:p>
          <a:p>
            <a:pPr marL="838200" marR="2689225" lvl="1" indent="-317500">
              <a:lnSpc>
                <a:spcPct val="145800"/>
              </a:lnSpc>
              <a:spcBef>
                <a:spcPts val="55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https://developer.mozilla.org/fr/docs/Web/CSS/ 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Disposition_des_bo%C3%AEtes_flexibles_CSS/  Utilisation_des_flexbox_en_CSS</a:t>
            </a:r>
            <a:endParaRPr sz="2200">
              <a:latin typeface="Arial"/>
              <a:cs typeface="Arial"/>
            </a:endParaRPr>
          </a:p>
          <a:p>
            <a:pPr marL="838200" marR="667385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https://ww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.alsacreations.com/tuto/lire/1493-css3-flexbox-layout-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module.html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5900" y="355600"/>
            <a:ext cx="716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 </a:t>
            </a:r>
            <a:r>
              <a:rPr sz="3000" dirty="0">
                <a:solidFill>
                  <a:srgbClr val="585858"/>
                </a:solidFill>
              </a:rPr>
              <a:t>page </a:t>
            </a:r>
            <a:r>
              <a:rPr sz="3000" spc="-5" dirty="0">
                <a:solidFill>
                  <a:srgbClr val="585858"/>
                </a:solidFill>
              </a:rPr>
              <a:t>avancée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Flexbox</a:t>
            </a:r>
            <a:endParaRPr sz="30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74125" cy="207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Grid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layout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grille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(attention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support)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https://la-cascade.io/css-grid-layout-guide-complet/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https://developer.mozilla.org/fr/docs/Web/CSS/CSS_Grid_Layout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https://css-tricks.com/snippets/css/complete-guide-grid/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355600"/>
            <a:ext cx="7860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et mise en </a:t>
            </a:r>
            <a:r>
              <a:rPr sz="3000" dirty="0">
                <a:solidFill>
                  <a:srgbClr val="585858"/>
                </a:solidFill>
              </a:rPr>
              <a:t>page </a:t>
            </a:r>
            <a:r>
              <a:rPr sz="3000" spc="-5" dirty="0">
                <a:solidFill>
                  <a:srgbClr val="585858"/>
                </a:solidFill>
              </a:rPr>
              <a:t>avancée </a:t>
            </a:r>
            <a:r>
              <a:rPr sz="3000" dirty="0">
                <a:solidFill>
                  <a:srgbClr val="585858"/>
                </a:solidFill>
              </a:rPr>
              <a:t>: Grid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Layout</a:t>
            </a:r>
            <a:endParaRPr sz="30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316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http://mediaqueri.es/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393700"/>
            <a:ext cx="87693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85858"/>
                </a:solidFill>
              </a:rPr>
              <a:t>Adapter son site au mobile </a:t>
            </a:r>
            <a:r>
              <a:rPr sz="2700" dirty="0">
                <a:solidFill>
                  <a:srgbClr val="585858"/>
                </a:solidFill>
              </a:rPr>
              <a:t>: le </a:t>
            </a:r>
            <a:r>
              <a:rPr sz="2700" spc="-5" dirty="0">
                <a:solidFill>
                  <a:srgbClr val="585858"/>
                </a:solidFill>
              </a:rPr>
              <a:t>responsive</a:t>
            </a:r>
            <a:r>
              <a:rPr sz="2700" spc="-7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webdesign</a:t>
            </a:r>
            <a:endParaRPr sz="2700"/>
          </a:p>
        </p:txBody>
      </p:sp>
      <p:grpSp>
        <p:nvGrpSpPr>
          <p:cNvPr id="4" name="object 4"/>
          <p:cNvGrpSpPr/>
          <p:nvPr/>
        </p:nvGrpSpPr>
        <p:grpSpPr>
          <a:xfrm>
            <a:off x="508000" y="2552700"/>
            <a:ext cx="8166100" cy="4254500"/>
            <a:chOff x="508000" y="2552700"/>
            <a:chExt cx="8166100" cy="4254500"/>
          </a:xfrm>
        </p:grpSpPr>
        <p:sp>
          <p:nvSpPr>
            <p:cNvPr id="5" name="object 5"/>
            <p:cNvSpPr/>
            <p:nvPr/>
          </p:nvSpPr>
          <p:spPr>
            <a:xfrm>
              <a:off x="508000" y="2552700"/>
              <a:ext cx="4737100" cy="302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4200" y="3175000"/>
              <a:ext cx="3022600" cy="355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24700" y="3962400"/>
              <a:ext cx="1549400" cy="284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204</a:t>
            </a:fld>
            <a:endParaRPr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74040" indent="-318135">
              <a:lnSpc>
                <a:spcPct val="145800"/>
              </a:lnSpc>
              <a:spcBef>
                <a:spcPts val="100"/>
              </a:spcBef>
            </a:pPr>
            <a:r>
              <a:rPr dirty="0"/>
              <a:t>&lt;link rel="stylesheet" </a:t>
            </a:r>
            <a:r>
              <a:rPr spc="-5" dirty="0"/>
              <a:t>media="</a:t>
            </a:r>
            <a:r>
              <a:rPr spc="-5" dirty="0">
                <a:solidFill>
                  <a:srgbClr val="418DD3"/>
                </a:solidFill>
              </a:rPr>
              <a:t>screen and </a:t>
            </a:r>
            <a:r>
              <a:rPr dirty="0">
                <a:solidFill>
                  <a:srgbClr val="418DD3"/>
                </a:solidFill>
              </a:rPr>
              <a:t>(max-width: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5" dirty="0"/>
              <a:t>"  href="smallscreen.css"</a:t>
            </a:r>
            <a:r>
              <a:rPr spc="-10" dirty="0"/>
              <a:t> </a:t>
            </a:r>
            <a:r>
              <a:rPr dirty="0"/>
              <a:t>/&gt;</a:t>
            </a:r>
          </a:p>
          <a:p>
            <a:pPr>
              <a:lnSpc>
                <a:spcPct val="100000"/>
              </a:lnSpc>
            </a:pPr>
            <a:endParaRPr sz="2700"/>
          </a:p>
          <a:p>
            <a:pPr marL="330200">
              <a:lnSpc>
                <a:spcPct val="100000"/>
              </a:lnSpc>
              <a:spcBef>
                <a:spcPts val="2315"/>
              </a:spcBef>
            </a:pPr>
            <a:r>
              <a:rPr spc="-5" dirty="0">
                <a:solidFill>
                  <a:srgbClr val="418DD3"/>
                </a:solidFill>
              </a:rPr>
              <a:t>@media </a:t>
            </a:r>
            <a:r>
              <a:rPr dirty="0">
                <a:solidFill>
                  <a:srgbClr val="418DD3"/>
                </a:solidFill>
              </a:rPr>
              <a:t>screen </a:t>
            </a:r>
            <a:r>
              <a:rPr spc="-5" dirty="0">
                <a:solidFill>
                  <a:srgbClr val="418DD3"/>
                </a:solidFill>
              </a:rPr>
              <a:t>and </a:t>
            </a:r>
            <a:r>
              <a:rPr dirty="0">
                <a:solidFill>
                  <a:srgbClr val="418DD3"/>
                </a:solidFill>
              </a:rPr>
              <a:t>(max-width: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20" dirty="0">
                <a:solidFill>
                  <a:srgbClr val="418DD3"/>
                </a:solidFill>
              </a:rPr>
              <a:t> </a:t>
            </a:r>
            <a:r>
              <a:rPr dirty="0">
                <a:solidFill>
                  <a:srgbClr val="418DD3"/>
                </a:solidFill>
              </a:rPr>
              <a:t>{</a:t>
            </a:r>
          </a:p>
          <a:p>
            <a:pPr marL="444500" marR="6784340">
              <a:lnSpc>
                <a:spcPct val="166700"/>
              </a:lnSpc>
              <a:spcBef>
                <a:spcPts val="60"/>
              </a:spcBef>
            </a:pPr>
            <a:r>
              <a:rPr sz="2200" dirty="0">
                <a:solidFill>
                  <a:srgbClr val="418DD3"/>
                </a:solidFill>
              </a:rPr>
              <a:t>.bloc {  </a:t>
            </a:r>
            <a:r>
              <a:rPr sz="2200" spc="-5" dirty="0">
                <a:solidFill>
                  <a:srgbClr val="418DD3"/>
                </a:solidFill>
              </a:rPr>
              <a:t>display:block;</a:t>
            </a:r>
            <a:endParaRPr sz="2200"/>
          </a:p>
          <a:p>
            <a:pPr marL="4445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</a:rPr>
              <a:t>}</a:t>
            </a:r>
            <a:endParaRPr sz="2200"/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>
                <a:solidFill>
                  <a:srgbClr val="418DD3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5174615">
              <a:lnSpc>
                <a:spcPct val="100000"/>
              </a:lnSpc>
            </a:pP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Les </a:t>
            </a:r>
            <a:r>
              <a:rPr sz="26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Media Queries</a:t>
            </a:r>
            <a:r>
              <a:rPr sz="2600" u="heavy" spc="-9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 </a:t>
            </a:r>
            <a:r>
              <a:rPr sz="26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</a:rPr>
              <a:t>CSS3</a:t>
            </a:r>
            <a:endParaRPr sz="26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200" y="355600"/>
            <a:ext cx="5149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Rapide aperçu </a:t>
            </a:r>
            <a:r>
              <a:rPr sz="3000" dirty="0">
                <a:solidFill>
                  <a:srgbClr val="585858"/>
                </a:solidFill>
              </a:rPr>
              <a:t>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syntaxe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686300" y="6007100"/>
            <a:ext cx="4953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205</a:t>
            </a:fld>
            <a:endParaRPr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1318260"/>
            <a:ext cx="9465310" cy="46736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learnlayout.com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 </a:t>
            </a:r>
            <a:r>
              <a:rPr sz="2400" dirty="0">
                <a:latin typeface="Arial"/>
                <a:cs typeface="Arial"/>
              </a:rPr>
              <a:t>site </a:t>
            </a:r>
            <a:r>
              <a:rPr sz="2400" spc="-5" dirty="0">
                <a:latin typeface="Arial"/>
                <a:cs typeface="Arial"/>
              </a:rPr>
              <a:t>qui </a:t>
            </a:r>
            <a:r>
              <a:rPr sz="2400" dirty="0">
                <a:latin typeface="Arial"/>
                <a:cs typeface="Arial"/>
              </a:rPr>
              <a:t>résume </a:t>
            </a:r>
            <a:r>
              <a:rPr sz="2400" spc="-5" dirty="0">
                <a:latin typeface="Arial"/>
                <a:cs typeface="Arial"/>
              </a:rPr>
              <a:t>le </a:t>
            </a:r>
            <a:r>
              <a:rPr sz="2400" dirty="0">
                <a:latin typeface="Arial"/>
                <a:cs typeface="Arial"/>
              </a:rPr>
              <a:t>tout (en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anglais)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MDN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: références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CSS,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tutoriels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et</a:t>
            </a:r>
            <a:r>
              <a:rPr sz="24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démos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31900"/>
              </a:lnSpc>
              <a:spcBef>
                <a:spcPts val="3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http://fr.openclassrooms.com/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 site </a:t>
            </a:r>
            <a:r>
              <a:rPr sz="2400" spc="-5" dirty="0">
                <a:latin typeface="Arial"/>
                <a:cs typeface="Arial"/>
              </a:rPr>
              <a:t>plus généraliste pour apprendre  </a:t>
            </a:r>
            <a:r>
              <a:rPr sz="2400" dirty="0">
                <a:latin typeface="Arial"/>
                <a:cs typeface="Arial"/>
              </a:rPr>
              <a:t>toutes sortes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langages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https://ww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.alsacreations.com/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dirty="0">
                <a:latin typeface="Arial"/>
                <a:cs typeface="Arial"/>
              </a:rPr>
              <a:t>forum </a:t>
            </a:r>
            <a:r>
              <a:rPr sz="2400" spc="-5" dirty="0">
                <a:latin typeface="Arial"/>
                <a:cs typeface="Arial"/>
              </a:rPr>
              <a:t>d’entre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aide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W3C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français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Feuilles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styles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-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Conseils et bonnes</a:t>
            </a:r>
            <a:r>
              <a:rPr sz="24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pratiques</a:t>
            </a:r>
            <a:endParaRPr sz="2400">
              <a:latin typeface="Arial"/>
              <a:cs typeface="Arial"/>
            </a:endParaRPr>
          </a:p>
          <a:p>
            <a:pPr marL="355600" marR="782955" indent="-342900">
              <a:lnSpc>
                <a:spcPct val="128499"/>
              </a:lnSpc>
              <a:spcBef>
                <a:spcPts val="50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https://groups.diigo.com/group/html_css_front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ressources  sélectionnées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7900" y="355600"/>
            <a:ext cx="5638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 utiles pour </a:t>
            </a:r>
            <a:r>
              <a:rPr sz="3000" spc="-5" dirty="0">
                <a:solidFill>
                  <a:srgbClr val="585858"/>
                </a:solidFill>
              </a:rPr>
              <a:t>aller </a:t>
            </a:r>
            <a:r>
              <a:rPr sz="3000" dirty="0">
                <a:solidFill>
                  <a:srgbClr val="585858"/>
                </a:solidFill>
              </a:rPr>
              <a:t>plus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loin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71791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Avantage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44500" marR="5080" indent="-317500">
              <a:lnSpc>
                <a:spcPct val="147800"/>
              </a:lnSpc>
              <a:spcBef>
                <a:spcPts val="555"/>
              </a:spcBef>
              <a:tabLst>
                <a:tab pos="4438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"/>
                <a:cs typeface="Arial"/>
              </a:rPr>
              <a:t>–	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d’appliquer une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règle sur tous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éléments d’un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document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41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36900"/>
            <a:ext cx="192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Inconvénient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733800"/>
            <a:ext cx="8463915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qu’à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document, et non au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entier</a:t>
            </a:r>
            <a:endParaRPr sz="2200">
              <a:latin typeface="Arial"/>
              <a:cs typeface="Arial"/>
            </a:endParaRPr>
          </a:p>
          <a:p>
            <a:pPr marL="329565" marR="5080" indent="-317500">
              <a:lnSpc>
                <a:spcPct val="143900"/>
              </a:lnSpc>
              <a:spcBef>
                <a:spcPts val="6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donc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modifier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CSS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chaque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page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(ex : si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10 pages,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modifier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styles sur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10</a:t>
            </a:r>
            <a:r>
              <a:rPr sz="20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fichiers)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" y="5327650"/>
            <a:ext cx="9906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23103"/>
            <a:ext cx="855853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MAIS certains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plugins de CMS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(WordPress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exemple)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mal conçus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l’utilisent encore. 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verrez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aussi dans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code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newsletters.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« interne» dans l’entête du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7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utiliserons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mêmes conventions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chemin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pour les  images 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8352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Création d’un nouveau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styles.css » (notez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l’extension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.css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ici) et on lie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861949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document HTML avec une</a:t>
            </a:r>
            <a:r>
              <a:rPr sz="2400" spc="-1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&lt;link&gt;dans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9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La/les feuille(s)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externe(s)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2095500" y="5346700"/>
            <a:ext cx="6037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&lt;link </a:t>
            </a:r>
            <a:r>
              <a:rPr sz="2600" dirty="0">
                <a:solidFill>
                  <a:srgbClr val="F37B09"/>
                </a:solidFill>
                <a:latin typeface="Arial"/>
                <a:cs typeface="Arial"/>
              </a:rPr>
              <a:t>rel="stylesheet"</a:t>
            </a:r>
            <a:r>
              <a:rPr sz="2600" spc="-8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href="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styles.css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"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/&gt;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feuille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63600" y="1715218"/>
            <a:ext cx="8422005" cy="4502150"/>
            <a:chOff x="863600" y="1715218"/>
            <a:chExt cx="8422005" cy="4502150"/>
          </a:xfrm>
        </p:grpSpPr>
        <p:sp>
          <p:nvSpPr>
            <p:cNvPr id="4" name="object 4"/>
            <p:cNvSpPr/>
            <p:nvPr/>
          </p:nvSpPr>
          <p:spPr>
            <a:xfrm>
              <a:off x="5548294" y="1715218"/>
              <a:ext cx="3737011" cy="45020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8900" y="4178300"/>
              <a:ext cx="2730500" cy="1308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600" y="2108200"/>
              <a:ext cx="4356100" cy="1104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12160" y="3181350"/>
              <a:ext cx="455295" cy="1170305"/>
            </a:xfrm>
            <a:custGeom>
              <a:avLst/>
              <a:gdLst/>
              <a:ahLst/>
              <a:cxnLst/>
              <a:rect l="l" t="t" r="r" b="b"/>
              <a:pathLst>
                <a:path w="455295" h="1170304">
                  <a:moveTo>
                    <a:pt x="454926" y="0"/>
                  </a:moveTo>
                  <a:lnTo>
                    <a:pt x="6913" y="1152031"/>
                  </a:lnTo>
                  <a:lnTo>
                    <a:pt x="0" y="1169809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4566" y="4333303"/>
              <a:ext cx="112395" cy="133985"/>
            </a:xfrm>
            <a:custGeom>
              <a:avLst/>
              <a:gdLst/>
              <a:ahLst/>
              <a:cxnLst/>
              <a:rect l="l" t="t" r="r" b="b"/>
              <a:pathLst>
                <a:path w="112394" h="133985">
                  <a:moveTo>
                    <a:pt x="0" y="0"/>
                  </a:moveTo>
                  <a:lnTo>
                    <a:pt x="12458" y="133921"/>
                  </a:lnTo>
                  <a:lnTo>
                    <a:pt x="112115" y="43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5412" y="4230532"/>
              <a:ext cx="1885950" cy="808355"/>
            </a:xfrm>
            <a:custGeom>
              <a:avLst/>
              <a:gdLst/>
              <a:ahLst/>
              <a:cxnLst/>
              <a:rect l="l" t="t" r="r" b="b"/>
              <a:pathLst>
                <a:path w="1885950" h="808354">
                  <a:moveTo>
                    <a:pt x="0" y="808192"/>
                  </a:moveTo>
                  <a:lnTo>
                    <a:pt x="1868251" y="7514"/>
                  </a:lnTo>
                  <a:lnTo>
                    <a:pt x="1885784" y="0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1398" y="4173575"/>
              <a:ext cx="134620" cy="111125"/>
            </a:xfrm>
            <a:custGeom>
              <a:avLst/>
              <a:gdLst/>
              <a:ahLst/>
              <a:cxnLst/>
              <a:rect l="l" t="t" r="r" b="b"/>
              <a:pathLst>
                <a:path w="134620" h="111125">
                  <a:moveTo>
                    <a:pt x="0" y="0"/>
                  </a:moveTo>
                  <a:lnTo>
                    <a:pt x="47383" y="110566"/>
                  </a:lnTo>
                  <a:lnTo>
                    <a:pt x="134264" y="7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5500" y="5791200"/>
            <a:ext cx="1126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styles.css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146300" y="1524000"/>
            <a:ext cx="1183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index.html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feuille de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3647"/>
            <a:ext cx="4042410" cy="406844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395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Avantages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38200" marR="113030" lvl="1" indent="-318135">
              <a:lnSpc>
                <a:spcPct val="132300"/>
              </a:lnSpc>
              <a:spcBef>
                <a:spcPts val="44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Séparation totale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structure 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et de la présentation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possibilité  d’avoir des présentations  alternatives</a:t>
            </a:r>
            <a:endParaRPr sz="1700">
              <a:latin typeface="Arial"/>
              <a:cs typeface="Arial"/>
            </a:endParaRPr>
          </a:p>
          <a:p>
            <a:pPr marL="838200" marR="220345" lvl="1" indent="-318135">
              <a:lnSpc>
                <a:spcPct val="130700"/>
              </a:lnSpc>
              <a:spcBef>
                <a:spcPts val="434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d’appliquer la</a:t>
            </a:r>
            <a:r>
              <a:rPr sz="17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même  feuille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style sur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plusieurs  pages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(donc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en entier) 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devoir la</a:t>
            </a:r>
            <a:r>
              <a:rPr sz="17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dupliquer</a:t>
            </a:r>
            <a:endParaRPr sz="1700">
              <a:latin typeface="Arial"/>
              <a:cs typeface="Arial"/>
            </a:endParaRPr>
          </a:p>
          <a:p>
            <a:pPr marL="838200" marR="5080" lvl="1" indent="-318135">
              <a:lnSpc>
                <a:spcPct val="132300"/>
              </a:lnSpc>
              <a:spcBef>
                <a:spcPts val="40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Cohérence de la présentation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sur  tout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et les pages</a:t>
            </a:r>
            <a:r>
              <a:rPr sz="17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futures.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0948" y="2536592"/>
            <a:ext cx="3227112" cy="288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900" y="355600"/>
            <a:ext cx="2311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Récapitulatif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617903"/>
            <a:ext cx="238506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index.html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22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900" y="2684856"/>
            <a:ext cx="299085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styles.css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la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mise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présentation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2139" y="1378838"/>
            <a:ext cx="4935608" cy="5002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1800" y="2489200"/>
            <a:ext cx="4217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 </a:t>
            </a:r>
            <a:r>
              <a:rPr spc="-5" dirty="0"/>
              <a:t>syntaxe</a:t>
            </a:r>
            <a:r>
              <a:rPr spc="-95" dirty="0"/>
              <a:t> </a:t>
            </a:r>
            <a:r>
              <a:rPr spc="-5" dirty="0"/>
              <a:t>CSS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1485900"/>
            <a:ext cx="9232900" cy="250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syntaxe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composée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3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marR="30480" indent="-317500">
              <a:lnSpc>
                <a:spcPct val="147800"/>
              </a:lnSpc>
              <a:spcBef>
                <a:spcPts val="555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b="1" spc="-5" dirty="0">
                <a:solidFill>
                  <a:srgbClr val="0084D1"/>
                </a:solidFill>
                <a:latin typeface="Arial"/>
                <a:cs typeface="Arial"/>
              </a:rPr>
              <a:t>sélecteur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l’élément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lequel on applique les propriétés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(balise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HTML, id,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classe,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etc.)</a:t>
            </a:r>
            <a:endParaRPr sz="2200">
              <a:latin typeface="Arial"/>
              <a:cs typeface="Arial"/>
            </a:endParaRPr>
          </a:p>
          <a:p>
            <a:pPr marL="469900" marR="78105" indent="-317500">
              <a:lnSpc>
                <a:spcPct val="147800"/>
              </a:lnSpc>
              <a:spcBef>
                <a:spcPts val="500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propriété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l’effet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l’on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 vouloir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donner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(ex 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texte,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positionnement,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fond,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235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9817" y="4191000"/>
            <a:ext cx="60966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propriété CSS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(rouge,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10px,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</a:t>
            </a:r>
            <a:r>
              <a:rPr sz="3000" spc="-5" dirty="0">
                <a:solidFill>
                  <a:srgbClr val="585858"/>
                </a:solidFill>
              </a:rPr>
              <a:t>syntaxe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base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3568700" y="5270500"/>
            <a:ext cx="2954655" cy="1682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selecteur</a:t>
            </a:r>
            <a:r>
              <a:rPr sz="22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735965" marR="5080">
              <a:lnSpc>
                <a:spcPts val="2600"/>
              </a:lnSpc>
              <a:spcBef>
                <a:spcPts val="10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valeur</a:t>
            </a:r>
            <a:endParaRPr sz="2200">
              <a:latin typeface="Arial"/>
              <a:cs typeface="Arial"/>
            </a:endParaRPr>
          </a:p>
          <a:p>
            <a:pPr marL="735965">
              <a:lnSpc>
                <a:spcPts val="250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198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900239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déclaration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l’ensemble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propriété +  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en avoir plusieurs pour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 et elles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séparées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symbole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point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virgule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déclaration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2743200" y="4000500"/>
            <a:ext cx="243204" cy="37033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just">
              <a:lnSpc>
                <a:spcPts val="3200"/>
              </a:lnSpc>
              <a:spcBef>
                <a:spcPts val="340"/>
              </a:spcBef>
            </a:pPr>
            <a:r>
              <a:rPr sz="2800" b="1" dirty="0">
                <a:solidFill>
                  <a:srgbClr val="418DD3"/>
                </a:solidFill>
                <a:latin typeface="Arial"/>
                <a:cs typeface="Arial"/>
              </a:rPr>
              <a:t>s  e  l  e  c  t  e  u  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044305" cy="28194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commentaire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CSS, on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/* commentaire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*/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commentaire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n’est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développeur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prendre des notes, laisser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messages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autres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savoir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quoi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lignes de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3700" y="355600"/>
            <a:ext cx="425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commentaires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32229"/>
            <a:ext cx="4198620" cy="353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lvl="0" indent="-381635" algn="l" defTabSz="914400" rtl="0" eaLnBrk="1" fontAlgn="auto" latinLnBrk="0" hangingPunct="1">
              <a:lnSpc>
                <a:spcPct val="117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Propriétés de typographie, polices</a:t>
            </a:r>
            <a:r>
              <a:rPr kumimoji="0" sz="1700" b="1" i="0" u="none" strike="noStrike" kern="1200" cap="none" spc="-10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 puces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Font-family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polices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utilisables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198755" lvl="1" indent="-318135" algn="l" defTabSz="914400" rtl="0" eaLnBrk="1" fontAlgn="auto" latinLnBrk="0" hangingPunct="1">
              <a:lnSpc>
                <a:spcPct val="1131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Propriété typographiques (gras,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italique,  interlignage,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Changer la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couleur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Alignements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Décoration de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texte (soulignement,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8200" algn="l"/>
                <a:tab pos="8388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Changer les icônes d'une liste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puce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7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Bordures et arrières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Bordures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styles,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bords arrondis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8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Arrière-plan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propriétés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23135"/>
            <a:ext cx="4074160" cy="34588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Dimensions, margin et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padding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Différences entre inline et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Largeur et hauteur avec width et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extérieure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margin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Centrer horizontalement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l'aide de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margin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intérieure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padding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 des dimensions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réelles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d'un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élément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S'affranchir du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avec box-sizing: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border-box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Gestion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 dépassements avec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overflow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5080" lvl="0" indent="-381000" algn="l" defTabSz="914400" rtl="0" eaLnBrk="1" fontAlgn="auto" latinLnBrk="0" hangingPunct="1">
              <a:lnSpc>
                <a:spcPct val="1181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Positionnement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CSS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les flottants pour placer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  images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le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flux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Ferrer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 images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gauche et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droite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8200" marR="0" lvl="1" indent="-31813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Nettoyer les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avec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114935" lvl="1" indent="-317500" algn="l" defTabSz="914400" rtl="0" eaLnBrk="1" fontAlgn="auto" latinLnBrk="0" hangingPunct="1">
              <a:lnSpc>
                <a:spcPct val="1083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Notion de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contexte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formatage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bloc et gestion des 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conflits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flottants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200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640839" marR="5080" indent="-596900">
              <a:lnSpc>
                <a:spcPts val="5000"/>
              </a:lnSpc>
              <a:spcBef>
                <a:spcPts val="500"/>
              </a:spcBef>
            </a:pPr>
            <a:r>
              <a:rPr dirty="0"/>
              <a:t>Généalogie </a:t>
            </a:r>
            <a:r>
              <a:rPr spc="-5" dirty="0"/>
              <a:t>et</a:t>
            </a:r>
            <a:r>
              <a:rPr spc="-100" dirty="0"/>
              <a:t> </a:t>
            </a:r>
            <a:r>
              <a:rPr dirty="0"/>
              <a:t>différents  </a:t>
            </a:r>
            <a:r>
              <a:rPr spc="-5" dirty="0"/>
              <a:t>types </a:t>
            </a:r>
            <a:r>
              <a:rPr dirty="0"/>
              <a:t>de</a:t>
            </a:r>
            <a:r>
              <a:rPr spc="-30" dirty="0"/>
              <a:t> </a:t>
            </a:r>
            <a:r>
              <a:rPr spc="-5" dirty="0"/>
              <a:t>sélecteurs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201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318260"/>
            <a:ext cx="89738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sélectionner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 élément HTML et lui appliquer  un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448560"/>
            <a:ext cx="83585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propriété appliquée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HTML,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s’applique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 défaut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présents dans le document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66900" y="355600"/>
            <a:ext cx="6384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sélecteur </a:t>
            </a:r>
            <a:r>
              <a:rPr sz="3000" dirty="0">
                <a:solidFill>
                  <a:srgbClr val="585858"/>
                </a:solidFill>
              </a:rPr>
              <a:t>usuel d'élément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698500" y="4699000"/>
            <a:ext cx="6529070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>
              <a:lnSpc>
                <a:spcPts val="3110"/>
              </a:lnSpc>
              <a:spcBef>
                <a:spcPts val="100"/>
              </a:spcBef>
            </a:pPr>
            <a:r>
              <a:rPr sz="26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600" b="1" spc="-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1878964">
              <a:lnSpc>
                <a:spcPts val="3100"/>
              </a:lnSpc>
            </a:pP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color :</a:t>
            </a:r>
            <a:r>
              <a:rPr sz="2600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18DD3"/>
                </a:solidFill>
                <a:latin typeface="Arial"/>
                <a:cs typeface="Arial"/>
              </a:rPr>
              <a:t>blue;</a:t>
            </a:r>
            <a:endParaRPr sz="2600">
              <a:latin typeface="Arial"/>
              <a:cs typeface="Arial"/>
            </a:endParaRPr>
          </a:p>
          <a:p>
            <a:pPr marL="1155700">
              <a:lnSpc>
                <a:spcPts val="3110"/>
              </a:lnSpc>
            </a:pP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=&gt; </a:t>
            </a:r>
            <a:r>
              <a:rPr sz="2000" spc="-60" dirty="0">
                <a:solidFill>
                  <a:srgbClr val="4C4C4C"/>
                </a:solidFill>
                <a:latin typeface="Arial"/>
                <a:cs typeface="Arial"/>
              </a:rPr>
              <a:t>Tous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les paragraphes auront une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couleur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texte</a:t>
            </a:r>
            <a:r>
              <a:rPr sz="2000" spc="-5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bleu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37473" y="5243461"/>
            <a:ext cx="1728976" cy="195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 et</a:t>
            </a:r>
            <a:r>
              <a:rPr sz="2400" spc="-90" dirty="0"/>
              <a:t> </a:t>
            </a:r>
            <a:r>
              <a:rPr sz="2400" dirty="0"/>
              <a:t>généalogie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08339" y="4584700"/>
            <a:ext cx="7549716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1600" y="965200"/>
            <a:ext cx="74803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 et</a:t>
            </a:r>
            <a:r>
              <a:rPr sz="2400" spc="-90" dirty="0"/>
              <a:t> </a:t>
            </a:r>
            <a:r>
              <a:rPr sz="2400" dirty="0"/>
              <a:t>généalogie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71600" y="1193800"/>
            <a:ext cx="74803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925" y="4687154"/>
            <a:ext cx="6095814" cy="2296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0" y="355600"/>
            <a:ext cx="6335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 </a:t>
            </a:r>
            <a:r>
              <a:rPr sz="3000" dirty="0">
                <a:solidFill>
                  <a:srgbClr val="585858"/>
                </a:solidFill>
              </a:rPr>
              <a:t>d’enfant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descendance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4117975" cy="409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330835" indent="-381635">
              <a:lnSpc>
                <a:spcPct val="147800"/>
              </a:lnSpc>
              <a:spcBef>
                <a:spcPts val="9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p, h2,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enfants de  div</a:t>
            </a:r>
            <a:endParaRPr sz="2200">
              <a:latin typeface="Arial"/>
              <a:cs typeface="Arial"/>
            </a:endParaRPr>
          </a:p>
          <a:p>
            <a:pPr marL="393700" marR="5080" indent="-381635">
              <a:lnSpc>
                <a:spcPct val="146500"/>
              </a:lnSpc>
              <a:spcBef>
                <a:spcPts val="53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enfant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lequel ils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 contenus (mais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 de l’autre  p)</a:t>
            </a:r>
            <a:endParaRPr sz="2200">
              <a:latin typeface="Arial"/>
              <a:cs typeface="Arial"/>
            </a:endParaRPr>
          </a:p>
          <a:p>
            <a:pPr marL="393700" marR="6731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h1, p, h2  et p)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descendants de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8795" y="1549606"/>
            <a:ext cx="4413537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02" y="4167080"/>
            <a:ext cx="410534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82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 </a:t>
            </a:r>
            <a:r>
              <a:rPr sz="3000" dirty="0">
                <a:solidFill>
                  <a:srgbClr val="585858"/>
                </a:solidFill>
              </a:rPr>
              <a:t>de parent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d'ancêtre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778000"/>
            <a:ext cx="35496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 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h1 p, h2,</a:t>
            </a:r>
            <a:r>
              <a:rPr sz="2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endParaRPr sz="2200">
              <a:latin typeface="Arial"/>
              <a:cs typeface="Arial"/>
            </a:endParaRPr>
          </a:p>
          <a:p>
            <a:pPr marL="12700" marR="50800" indent="77470">
              <a:lnSpc>
                <a:spcPct val="147800"/>
              </a:lnSpc>
              <a:spcBef>
                <a:spcPts val="4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2ème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a,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em.</a:t>
            </a:r>
            <a:endParaRPr sz="2200">
              <a:latin typeface="Arial"/>
              <a:cs typeface="Arial"/>
            </a:endParaRPr>
          </a:p>
          <a:p>
            <a:pPr marL="12700" marR="97790">
              <a:lnSpc>
                <a:spcPct val="143900"/>
              </a:lnSpc>
              <a:spcBef>
                <a:spcPts val="6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div 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ancêtre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a,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strong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h1,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h2 et</a:t>
            </a:r>
            <a:r>
              <a:rPr sz="2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39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481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7904" y="1866693"/>
            <a:ext cx="4425662" cy="2203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8844" y="4447392"/>
            <a:ext cx="4116654" cy="1552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355600"/>
            <a:ext cx="421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hiérarchie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501" y="1617903"/>
            <a:ext cx="3976370" cy="30486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9565" marR="5080">
              <a:lnSpc>
                <a:spcPct val="145800"/>
              </a:lnSpc>
              <a:spcBef>
                <a:spcPts val="15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descendant de p, nous allons  pouvoir écrire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1260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 a { …</a:t>
            </a:r>
            <a:r>
              <a:rPr sz="2200" b="1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9565" marR="229235" indent="-317500">
              <a:lnSpc>
                <a:spcPct val="147700"/>
              </a:lnSpc>
              <a:spcBef>
                <a:spcPts val="500"/>
              </a:spcBef>
            </a:pP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(notez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l’espace entre le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et le 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a)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8795" y="1943306"/>
            <a:ext cx="4413537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844" y="4598880"/>
            <a:ext cx="411665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355600"/>
            <a:ext cx="368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groupe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617903"/>
            <a:ext cx="3851275" cy="35007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13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plusieurs  éléments et leur appliquer la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valeur,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sépare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une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virgule.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h1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h2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{ color: red;</a:t>
            </a:r>
            <a:r>
              <a:rPr sz="2200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30200" marR="206375" indent="-317500">
              <a:lnSpc>
                <a:spcPct val="141700"/>
              </a:lnSpc>
              <a:spcBef>
                <a:spcPts val="660"/>
              </a:spcBef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=&gt; </a:t>
            </a:r>
            <a:r>
              <a:rPr sz="2000" spc="-75" dirty="0">
                <a:solidFill>
                  <a:srgbClr val="585858"/>
                </a:solidFill>
                <a:latin typeface="Arial"/>
                <a:cs typeface="Arial"/>
              </a:rPr>
              <a:t>Va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donner la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couleur rouge à  tous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les h1 ou</a:t>
            </a:r>
            <a:r>
              <a:rPr sz="20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h2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904" y="1549606"/>
            <a:ext cx="4425662" cy="221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9644" y="4167080"/>
            <a:ext cx="4116654" cy="154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2798" y="1318260"/>
            <a:ext cx="913955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35687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class=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 attribut qui 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mettre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n’importe quelle  balise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spécifique » certains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sélecteurs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473200" y="4140200"/>
            <a:ext cx="585216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class="important"</a:t>
            </a:r>
            <a:r>
              <a:rPr sz="26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Un paragraphe  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spécifique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qui est 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mis 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en avant</a:t>
            </a:r>
            <a:r>
              <a:rPr sz="2600" spc="-3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sélecteurs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895600"/>
            <a:ext cx="9715500" cy="466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dirty="0"/>
              <a:t>Propriété</a:t>
            </a:r>
            <a:r>
              <a:rPr spc="-5" dirty="0"/>
              <a:t> </a:t>
            </a:r>
            <a:r>
              <a:rPr dirty="0"/>
              <a:t>display</a:t>
            </a:r>
          </a:p>
          <a:p>
            <a:pPr marL="837565" marR="5080" lvl="1" indent="-317500">
              <a:lnSpc>
                <a:spcPct val="114599"/>
              </a:lnSpc>
              <a:spcBef>
                <a:spcPts val="359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25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block, inline-block, inline et 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none</a:t>
            </a:r>
            <a:endParaRPr sz="1600">
              <a:latin typeface="Arial"/>
              <a:cs typeface="Arial"/>
            </a:endParaRPr>
          </a:p>
          <a:p>
            <a:pPr marL="837565" marR="192405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Créer une navigation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partir des  propriétés de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display</a:t>
            </a:r>
            <a:endParaRPr sz="1600">
              <a:latin typeface="Arial"/>
              <a:cs typeface="Arial"/>
            </a:endParaRPr>
          </a:p>
          <a:p>
            <a:pPr marL="393700" marR="419100" indent="-381635">
              <a:lnSpc>
                <a:spcPct val="115799"/>
              </a:lnSpc>
              <a:spcBef>
                <a:spcPts val="34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dirty="0"/>
              <a:t>Positionnement </a:t>
            </a:r>
            <a:r>
              <a:rPr spc="-5" dirty="0"/>
              <a:t>CSS</a:t>
            </a:r>
            <a:r>
              <a:rPr spc="-95" dirty="0"/>
              <a:t> </a:t>
            </a:r>
            <a:r>
              <a:rPr spc="-5" dirty="0"/>
              <a:t>relative,  absolute et</a:t>
            </a:r>
            <a:r>
              <a:rPr spc="-15" dirty="0"/>
              <a:t> </a:t>
            </a:r>
            <a:r>
              <a:rPr dirty="0"/>
              <a:t>fixed</a:t>
            </a:r>
          </a:p>
          <a:p>
            <a:pPr marL="837565" marR="33655" lvl="1" indent="-317500">
              <a:lnSpc>
                <a:spcPct val="109300"/>
              </a:lnSpc>
              <a:spcBef>
                <a:spcPts val="56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relative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pour déplacer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des  éléments</a:t>
            </a:r>
            <a:endParaRPr sz="1600">
              <a:latin typeface="Arial"/>
              <a:cs typeface="Arial"/>
            </a:endParaRPr>
          </a:p>
          <a:p>
            <a:pPr marL="837565" marR="33020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fixe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barre de navigation  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fixée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haut</a:t>
            </a:r>
            <a:endParaRPr sz="1600">
              <a:latin typeface="Arial"/>
              <a:cs typeface="Arial"/>
            </a:endParaRPr>
          </a:p>
          <a:p>
            <a:pPr marL="837565" marR="213995" lvl="1" indent="-317500">
              <a:lnSpc>
                <a:spcPct val="1145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Position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absolue et déplacement  d'élément dans</a:t>
            </a:r>
            <a:r>
              <a:rPr sz="16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bloc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65300"/>
            <a:ext cx="4092575" cy="1780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-3816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Aller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loin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5080" lvl="1" indent="-317500" algn="l" defTabSz="914400" rtl="0" eaLnBrk="1" fontAlgn="auto" latinLnBrk="0" hangingPunct="1">
              <a:lnSpc>
                <a:spcPct val="1406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Mises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 page avec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Flexbox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Grid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Layout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37565" marR="396875" lvl="1" indent="-317500" algn="l" defTabSz="914400" rtl="0" eaLnBrk="1" fontAlgn="auto" latinLnBrk="0" hangingPunct="1">
              <a:lnSpc>
                <a:spcPct val="1406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837565" algn="l"/>
                <a:tab pos="8382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Avant-goût du Responsive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40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d’avoir plusieurs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classes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élément, on les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sépare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espace.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2905658"/>
            <a:ext cx="89547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important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 mis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en avant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451100"/>
            <a:ext cx="98679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963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utilisée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 balises dans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document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606698"/>
            <a:ext cx="8090534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</a:t>
            </a:r>
            <a:r>
              <a:rPr sz="24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paragraphe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&lt;blockquote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remarque citation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 blockquote&gt;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481507" y="2005348"/>
            <a:ext cx="8234976" cy="453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617980"/>
            <a:ext cx="12255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409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290421"/>
            <a:ext cx="85236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800"/>
              </a:lnSpc>
              <a:spcBef>
                <a:spcPts val="100"/>
              </a:spcBef>
            </a:pP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veut cibler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classe, sans se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préoccuper de la  balise on utilise le </a:t>
            </a:r>
            <a:r>
              <a:rPr sz="28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point</a:t>
            </a: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».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206" y="3454603"/>
            <a:ext cx="2950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9080" algn="l"/>
              </a:tabLst>
            </a:pPr>
            <a:r>
              <a:rPr sz="2800" b="1" i="1" spc="-5" dirty="0">
                <a:solidFill>
                  <a:srgbClr val="558ED5"/>
                </a:solidFill>
                <a:latin typeface="Arial"/>
                <a:cs typeface="Arial"/>
              </a:rPr>
              <a:t>.nomdeclass</a:t>
            </a:r>
            <a:r>
              <a:rPr sz="2800" b="1" i="1" dirty="0">
                <a:solidFill>
                  <a:srgbClr val="558ED5"/>
                </a:solidFill>
                <a:latin typeface="Arial"/>
                <a:cs typeface="Arial"/>
              </a:rPr>
              <a:t>e </a:t>
            </a:r>
            <a:r>
              <a:rPr sz="2800" b="1" dirty="0">
                <a:solidFill>
                  <a:srgbClr val="558ED5"/>
                </a:solidFill>
                <a:latin typeface="Arial"/>
                <a:cs typeface="Arial"/>
              </a:rPr>
              <a:t>{	}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</a:t>
            </a:r>
            <a:r>
              <a:rPr sz="3000" spc="-5" dirty="0">
                <a:solidFill>
                  <a:srgbClr val="585858"/>
                </a:solidFill>
              </a:rPr>
              <a:t>classe </a:t>
            </a:r>
            <a:r>
              <a:rPr sz="3000" dirty="0">
                <a:solidFill>
                  <a:srgbClr val="585858"/>
                </a:solidFill>
              </a:rPr>
              <a:t>indépendamment 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492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.remarque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5625998"/>
            <a:ext cx="8543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utilisée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 balises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</a:t>
            </a:r>
            <a:r>
              <a:rPr sz="3000" spc="-5" dirty="0">
                <a:solidFill>
                  <a:srgbClr val="585858"/>
                </a:solidFill>
              </a:rPr>
              <a:t>classe </a:t>
            </a:r>
            <a:r>
              <a:rPr sz="3000" dirty="0">
                <a:solidFill>
                  <a:srgbClr val="585858"/>
                </a:solidFill>
              </a:rPr>
              <a:t>indépendamment de la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825500" y="2743200"/>
            <a:ext cx="6808470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&lt;p class="</a:t>
            </a:r>
            <a:r>
              <a:rPr sz="2400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…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&lt;blockquote class="</a:t>
            </a:r>
            <a:r>
              <a:rPr sz="2400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….</a:t>
            </a:r>
            <a:r>
              <a:rPr sz="2400" spc="-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&lt;/blockquote&gt;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3331" y="1318260"/>
            <a:ext cx="9027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cibler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doté d'une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CSS on procède de 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suivante (notez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qu’il n’y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d’espace)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element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.maclasse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400" b="1" spc="-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267" y="3578859"/>
            <a:ext cx="89642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.toto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cibler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 celui-  ci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toto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balise </a:t>
            </a:r>
            <a:r>
              <a:rPr sz="3000" spc="-5" dirty="0">
                <a:solidFill>
                  <a:srgbClr val="585858"/>
                </a:solidFill>
              </a:rPr>
              <a:t>HTML avec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10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button.btn.btn-default{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692298"/>
            <a:ext cx="8766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&lt;button type="button"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btn btn-default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2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&lt;/button&gt;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 </a:t>
            </a:r>
            <a:r>
              <a:rPr sz="3000" dirty="0">
                <a:solidFill>
                  <a:srgbClr val="585858"/>
                </a:solidFill>
              </a:rPr>
              <a:t>une balise </a:t>
            </a:r>
            <a:r>
              <a:rPr sz="3000" spc="-5" dirty="0">
                <a:solidFill>
                  <a:srgbClr val="585858"/>
                </a:solidFill>
              </a:rPr>
              <a:t>HTML avec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901700" y="4089400"/>
            <a:ext cx="7919720" cy="6915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Si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l'on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met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plusieurs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classes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et un élément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sans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espace dans la  déclaration, il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faut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donc que </a:t>
            </a:r>
            <a:r>
              <a:rPr sz="2200" spc="-10" dirty="0">
                <a:solidFill>
                  <a:srgbClr val="4C4C4C"/>
                </a:solidFill>
                <a:latin typeface="Arial"/>
                <a:cs typeface="Arial"/>
              </a:rPr>
              <a:t>TOUTES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les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conditions soient</a:t>
            </a:r>
            <a:r>
              <a:rPr sz="2200" spc="-8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vrais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1300" y="5359400"/>
            <a:ext cx="76454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0400" y="6527800"/>
            <a:ext cx="411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http://getbootstrap.com/css/#buttons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169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rôle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classe,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doit être unique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page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(donc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moins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l’utiliser)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54952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seul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attribut id par balise est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12700" marR="59563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note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&lt;element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id="monid"&gt;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CSS avec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#monid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400" b="1" spc="-6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61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585858"/>
                </a:solidFill>
              </a:rPr>
              <a:t>L’id</a:t>
            </a:r>
            <a:r>
              <a:rPr sz="3000" spc="-8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(identifiant)</a:t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4456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mélanger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balise, id,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hiérarchisation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p#monid.maclasse {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369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Souvent cela 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trop spécifique,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donc la bonne pratique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l’on est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spécifique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0400" y="355600"/>
            <a:ext cx="373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</a:t>
            </a:r>
            <a:r>
              <a:rPr sz="3000" dirty="0">
                <a:solidFill>
                  <a:srgbClr val="585858"/>
                </a:solidFill>
              </a:rPr>
              <a:t>joyeux </a:t>
            </a:r>
            <a:r>
              <a:rPr sz="3000" spc="-5" dirty="0">
                <a:solidFill>
                  <a:srgbClr val="585858"/>
                </a:solidFill>
              </a:rPr>
              <a:t>mélange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175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algn="ctr">
              <a:lnSpc>
                <a:spcPts val="5140"/>
              </a:lnSpc>
              <a:spcBef>
                <a:spcPts val="100"/>
              </a:spcBef>
            </a:pPr>
            <a:r>
              <a:rPr spc="-5" dirty="0"/>
              <a:t>CSS </a:t>
            </a:r>
            <a:r>
              <a:rPr dirty="0"/>
              <a:t>: Introduction </a:t>
            </a:r>
            <a:r>
              <a:rPr spc="-5" dirty="0"/>
              <a:t>et</a:t>
            </a:r>
            <a:r>
              <a:rPr spc="-95" dirty="0"/>
              <a:t> </a:t>
            </a:r>
            <a:r>
              <a:rPr dirty="0"/>
              <a:t>notions</a:t>
            </a:r>
          </a:p>
          <a:p>
            <a:pPr marL="244475" algn="ctr">
              <a:lnSpc>
                <a:spcPts val="5140"/>
              </a:lnSpc>
            </a:pPr>
            <a:r>
              <a:rPr dirty="0"/>
              <a:t>de</a:t>
            </a:r>
            <a:r>
              <a:rPr spc="-10" dirty="0"/>
              <a:t> </a:t>
            </a:r>
            <a:r>
              <a:rPr spc="-5" dirty="0"/>
              <a:t>base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4747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Pas d’espace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signifie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conditions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DOIVENT</a:t>
            </a:r>
            <a:r>
              <a:rPr sz="2400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être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vraies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134" y="2616200"/>
            <a:ext cx="9038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p.toto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paragraphes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ont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« toto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670198"/>
            <a:ext cx="335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"&gt; ...</a:t>
            </a:r>
            <a:r>
              <a:rPr sz="2400" spc="-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 ou pas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105900" cy="37922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solidFill>
                  <a:srgbClr val="585858"/>
                </a:solidFill>
                <a:latin typeface="Arial"/>
                <a:cs typeface="Arial"/>
              </a:rPr>
              <a:t>Un espace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entre 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sélecteurs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la généalogie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 .toto { }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qui ont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« toto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qui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descendants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paragraphe</a:t>
            </a:r>
            <a:endParaRPr sz="24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92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&lt;a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&lt;/a&gt;</a:t>
            </a:r>
            <a:r>
              <a:rPr sz="2200" spc="-1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&lt;span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&lt;/span&gt;</a:t>
            </a:r>
            <a:r>
              <a:rPr sz="22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&lt;p&gt; ….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&lt;em 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"&gt; … &lt;/em&gt;</a:t>
            </a:r>
            <a:r>
              <a:rPr sz="2200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 ou pas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662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d'ID ne doit pas avoir d'accent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caractères  spéciaux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03478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a tendance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éviter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tout majuscule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d'ID ne prend jamais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d'espace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prend pas d'espace,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sinon c'est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nouvelle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Convention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nommage</a:t>
            </a:r>
            <a:endParaRPr sz="3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55600"/>
            <a:ext cx="197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résumé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69900" y="1485900"/>
            <a:ext cx="9248775" cy="1539875"/>
            <a:chOff x="469900" y="1485900"/>
            <a:chExt cx="9248775" cy="1539875"/>
          </a:xfrm>
        </p:grpSpPr>
        <p:sp>
          <p:nvSpPr>
            <p:cNvPr id="4" name="object 4"/>
            <p:cNvSpPr/>
            <p:nvPr/>
          </p:nvSpPr>
          <p:spPr>
            <a:xfrm>
              <a:off x="469900" y="1485899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900" y="2255837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9900" y="5335587"/>
            <a:ext cx="9248775" cy="770255"/>
          </a:xfrm>
          <a:custGeom>
            <a:avLst/>
            <a:gdLst/>
            <a:ahLst/>
            <a:cxnLst/>
            <a:rect l="l" t="t" r="r" b="b"/>
            <a:pathLst>
              <a:path w="9248775" h="770254">
                <a:moveTo>
                  <a:pt x="9248775" y="0"/>
                </a:moveTo>
                <a:lnTo>
                  <a:pt x="3257550" y="0"/>
                </a:lnTo>
                <a:lnTo>
                  <a:pt x="0" y="0"/>
                </a:lnTo>
                <a:lnTo>
                  <a:pt x="0" y="769937"/>
                </a:lnTo>
                <a:lnTo>
                  <a:pt x="3257550" y="769937"/>
                </a:lnTo>
                <a:lnTo>
                  <a:pt x="9248775" y="769937"/>
                </a:lnTo>
                <a:lnTo>
                  <a:pt x="92487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65300" y="1651000"/>
            <a:ext cx="6915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842000" y="1651000"/>
            <a:ext cx="176783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ciblé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6900" y="2463800"/>
            <a:ext cx="47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2000" spc="-9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7100" y="2463800"/>
            <a:ext cx="1452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….</a:t>
            </a:r>
            <a:r>
              <a:rPr sz="2000" spc="-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7000" y="3251200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18DD3"/>
                </a:solidFill>
                <a:latin typeface="Arial"/>
                <a:cs typeface="Arial"/>
              </a:rPr>
              <a:t>.maclasse </a:t>
            </a:r>
            <a:r>
              <a:rPr sz="18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1800" spc="-8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1800" y="3225800"/>
            <a:ext cx="4972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&lt;element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900" y="3795712"/>
            <a:ext cx="9248775" cy="77025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17170" rIns="0" bIns="0" rtlCol="0">
            <a:spAutoFit/>
          </a:bodyPr>
          <a:lstStyle/>
          <a:p>
            <a:pPr marL="1079500">
              <a:lnSpc>
                <a:spcPct val="100000"/>
              </a:lnSpc>
              <a:spcBef>
                <a:spcPts val="1710"/>
              </a:spcBef>
              <a:tabLst>
                <a:tab pos="4164965" algn="l"/>
              </a:tabLst>
            </a:pPr>
            <a:r>
              <a:rPr sz="2700" b="1" spc="-7" baseline="3086" dirty="0">
                <a:solidFill>
                  <a:srgbClr val="418DD3"/>
                </a:solidFill>
                <a:latin typeface="Arial"/>
                <a:cs typeface="Arial"/>
              </a:rPr>
              <a:t>#monid</a:t>
            </a:r>
            <a:r>
              <a:rPr sz="2700" b="1" baseline="3086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700" baseline="3086" dirty="0">
                <a:solidFill>
                  <a:srgbClr val="4C4C4C"/>
                </a:solidFill>
                <a:latin typeface="Arial"/>
                <a:cs typeface="Arial"/>
              </a:rPr>
              <a:t>{ }	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&lt;element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id="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monid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600" y="4775200"/>
            <a:ext cx="7238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165" algn="l"/>
              </a:tabLst>
            </a:pP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 }	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</a:t>
            </a:r>
            <a:r>
              <a:rPr sz="2000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200" y="5537200"/>
            <a:ext cx="1764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r>
              <a:rPr sz="2000" spc="-9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2700" y="5346700"/>
            <a:ext cx="5810250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&lt;element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class="maclasse"</a:t>
            </a:r>
            <a:r>
              <a:rPr sz="2000" b="1" spc="-5" dirty="0">
                <a:solidFill>
                  <a:srgbClr val="666666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….</a:t>
            </a:r>
            <a:r>
              <a:rPr sz="2000" spc="-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  <a:p>
            <a:pPr marR="10160" algn="ctr">
              <a:lnSpc>
                <a:spcPct val="100000"/>
              </a:lnSpc>
              <a:spcBef>
                <a:spcPts val="200"/>
              </a:spcBef>
            </a:pP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0200" y="6311900"/>
            <a:ext cx="1000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,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div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{</a:t>
            </a:r>
            <a:r>
              <a:rPr sz="2000" spc="-8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6600" y="6121400"/>
            <a:ext cx="1818639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000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&lt;div&gt; </a:t>
            </a: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000" spc="-1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&lt;/div&gt;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801370" cy="37973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div</a:t>
            </a:r>
            <a:r>
              <a:rPr sz="2000" spc="-2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</a:t>
            </a:r>
            <a:r>
              <a:rPr sz="2000" spc="-3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p.first</a:t>
            </a:r>
            <a:r>
              <a:rPr sz="2000" spc="-8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099185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.sugar</a:t>
            </a:r>
            <a:r>
              <a:rPr sz="2000" spc="-2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.sugar p</a:t>
            </a:r>
            <a:r>
              <a:rPr sz="2000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p.sugar</a:t>
            </a:r>
            <a:r>
              <a:rPr sz="2000" spc="-5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734820" cy="2222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h1 #hautpage</a:t>
            </a:r>
            <a:r>
              <a:rPr sz="2000" spc="-7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h1#hautpage</a:t>
            </a:r>
            <a:r>
              <a:rPr sz="2000" spc="-4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 </a:t>
            </a:r>
            <a:r>
              <a:rPr sz="3000" spc="-5" dirty="0">
                <a:solidFill>
                  <a:srgbClr val="585858"/>
                </a:solidFill>
              </a:rPr>
              <a:t>est ciblé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2225040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 a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.first .sugar</a:t>
            </a:r>
            <a:r>
              <a:rPr sz="20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.important, </a:t>
            </a:r>
            <a:r>
              <a:rPr sz="2000" spc="-10" dirty="0">
                <a:solidFill>
                  <a:srgbClr val="4C4C4C"/>
                </a:solidFill>
                <a:latin typeface="Arial"/>
                <a:cs typeface="Arial"/>
              </a:rPr>
              <a:t>#toffee</a:t>
            </a:r>
            <a:r>
              <a:rPr sz="2000" spc="-8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419" y="1312206"/>
            <a:ext cx="5383545" cy="4464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17492"/>
            <a:ext cx="9789795" cy="148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tabLst>
                <a:tab pos="6174740" algn="l"/>
              </a:tabLst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228	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51000"/>
            <a:ext cx="100711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2200" y="596900"/>
            <a:ext cx="25234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flukeout.github.io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229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59472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a:link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les liens hypertextes non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visités.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4800"/>
              </a:lnSpc>
              <a:spcBef>
                <a:spcPts val="38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a:visited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les liens hypertextes déjà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visités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a:hover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un lien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survolé.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a:active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désigne un lien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cliqué.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52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419600"/>
            <a:ext cx="785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retenir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LoVe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link,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visited, 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hover,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active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1200" y="355600"/>
            <a:ext cx="6169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pseudos-classes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21800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feuille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cascade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Permettent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générer la présentation d’une page HTML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séparer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structure (HTML)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présentation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(CSS)</a:t>
            </a:r>
            <a:endParaRPr sz="2400">
              <a:latin typeface="Arial"/>
              <a:cs typeface="Arial"/>
            </a:endParaRPr>
          </a:p>
          <a:p>
            <a:pPr marL="393700" marR="55245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Ensemble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règles stylistiques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un, ou plusieurs  documents HTML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gain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</a:t>
            </a:r>
            <a:r>
              <a:rPr sz="24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Facilite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jour graphique,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favorise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l’accessibilité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Gestion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médias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(print, screen, mobile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355600"/>
            <a:ext cx="544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Cascading </a:t>
            </a: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Sheets</a:t>
            </a:r>
            <a:endParaRPr sz="3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6934200"/>
            <a:ext cx="48482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http://tympanus.net/Development/CreativeButtons/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0500" y="355600"/>
            <a:ext cx="7200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Démonstration </a:t>
            </a:r>
            <a:r>
              <a:rPr sz="3000" dirty="0">
                <a:solidFill>
                  <a:srgbClr val="585858"/>
                </a:solidFill>
              </a:rPr>
              <a:t>de :hover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bouton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0" y="1993900"/>
            <a:ext cx="100711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1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:hover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d’autres éléments que des liens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partir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IE6).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6085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écrire p:hover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effet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survol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 paragraphe par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16200" y="355600"/>
            <a:ext cx="4897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autres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pseudo-classes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57200"/>
            <a:ext cx="276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Subtle </a:t>
            </a:r>
            <a:r>
              <a:rPr sz="2400" b="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Hover</a:t>
            </a:r>
            <a:r>
              <a:rPr sz="2400" b="0" u="heavy" spc="-7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effects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57300"/>
            <a:ext cx="10071100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823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:focus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liens, boutons, ou inputs lorsqu’ils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ont 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focus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600"/>
            <a:ext cx="5171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:focus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les liens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3000" b="1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inputs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8300" y="4495800"/>
            <a:ext cx="2070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1598" y="4894071"/>
            <a:ext cx="2790602" cy="206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0" y="2489200"/>
            <a:ext cx="6203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Couleurs et </a:t>
            </a:r>
            <a:r>
              <a:rPr dirty="0"/>
              <a:t>unités</a:t>
            </a:r>
            <a:r>
              <a:rPr spc="-90" dirty="0"/>
              <a:t> </a:t>
            </a:r>
            <a:r>
              <a:rPr spc="-5" dirty="0"/>
              <a:t>CSS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8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</a:t>
            </a:r>
            <a:r>
              <a:rPr sz="3000" spc="-5" dirty="0">
                <a:solidFill>
                  <a:srgbClr val="585858"/>
                </a:solidFill>
              </a:rPr>
              <a:t>synthèse additive </a:t>
            </a:r>
            <a:r>
              <a:rPr sz="3000" dirty="0">
                <a:solidFill>
                  <a:srgbClr val="585858"/>
                </a:solidFill>
              </a:rPr>
              <a:t>des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843610" y="2084953"/>
            <a:ext cx="4395902" cy="422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6892" y="7151844"/>
            <a:ext cx="2792730" cy="38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</a:t>
            </a:r>
            <a:r>
              <a:rPr sz="12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1206500" y="1651000"/>
            <a:ext cx="7505700" cy="4737100"/>
            <a:chOff x="1206500" y="1651000"/>
            <a:chExt cx="7505700" cy="4737100"/>
          </a:xfrm>
        </p:grpSpPr>
        <p:sp>
          <p:nvSpPr>
            <p:cNvPr id="6" name="object 6"/>
            <p:cNvSpPr/>
            <p:nvPr/>
          </p:nvSpPr>
          <p:spPr>
            <a:xfrm>
              <a:off x="1206500" y="1651000"/>
              <a:ext cx="7505700" cy="4737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6212" y="4824412"/>
              <a:ext cx="1656080" cy="1008380"/>
            </a:xfrm>
            <a:custGeom>
              <a:avLst/>
              <a:gdLst/>
              <a:ahLst/>
              <a:cxnLst/>
              <a:rect l="l" t="t" r="r" b="b"/>
              <a:pathLst>
                <a:path w="1656079" h="1008379">
                  <a:moveTo>
                    <a:pt x="0" y="0"/>
                  </a:moveTo>
                  <a:lnTo>
                    <a:pt x="1655762" y="0"/>
                  </a:lnTo>
                  <a:lnTo>
                    <a:pt x="1655762" y="1008062"/>
                  </a:lnTo>
                  <a:lnTo>
                    <a:pt x="0" y="1008062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0675" y="5903912"/>
              <a:ext cx="1656080" cy="287655"/>
            </a:xfrm>
            <a:custGeom>
              <a:avLst/>
              <a:gdLst/>
              <a:ahLst/>
              <a:cxnLst/>
              <a:rect l="l" t="t" r="r" b="b"/>
              <a:pathLst>
                <a:path w="1656079" h="287654">
                  <a:moveTo>
                    <a:pt x="0" y="0"/>
                  </a:moveTo>
                  <a:lnTo>
                    <a:pt x="1655762" y="0"/>
                  </a:lnTo>
                  <a:lnTo>
                    <a:pt x="1655762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237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872236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hexadécimale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#ffffff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(blanc)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hexadécimale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courte (qui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doublée pour obtenir 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longue)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#fff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RGB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rgb(255,255,255) /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rgba(255,255,255,1)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Notation HSL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hsl(0, 0%, 100%);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hsla(0, 0%,</a:t>
            </a:r>
            <a:r>
              <a:rPr sz="2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100%,1);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Mot clé 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white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337300" y="4648200"/>
            <a:ext cx="3505200" cy="246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69485" y="72104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3330" y="6946900"/>
            <a:ext cx="36906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050" algn="r">
              <a:lnSpc>
                <a:spcPts val="1739"/>
              </a:lnSpc>
              <a:spcBef>
                <a:spcPts val="100"/>
              </a:spcBef>
            </a:pPr>
            <a:r>
              <a:rPr sz="1800" dirty="0">
                <a:solidFill>
                  <a:srgbClr val="C24E0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739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85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r>
              <a:rPr sz="2700" spc="-277" baseline="-24691" dirty="0">
                <a:solidFill>
                  <a:srgbClr val="C24E06"/>
                </a:solidFill>
                <a:latin typeface="Arial"/>
                <a:cs typeface="Arial"/>
              </a:rPr>
              <a:t>x</a:t>
            </a:r>
            <a:r>
              <a:rPr sz="1200" spc="-185" dirty="0">
                <a:solidFill>
                  <a:srgbClr val="585858"/>
                </a:solidFill>
                <a:latin typeface="Arial"/>
                <a:cs typeface="Arial"/>
              </a:rPr>
              <a:t>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69485" y="74771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238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3600" y="6934200"/>
            <a:ext cx="3265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http://colours.neilorangepeel.com/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71100" cy="647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148070" cy="322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une propriété utilisable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color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background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border</a:t>
            </a:r>
            <a:endParaRPr sz="2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760"/>
              </a:spcBef>
              <a:tabLst>
                <a:tab pos="9150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…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En savoir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plus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sur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les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couleurs</a:t>
            </a: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&gt;&gt;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couleurs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12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csszengarden.com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contenu,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différentes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355600"/>
            <a:ext cx="544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 </a:t>
            </a:r>
            <a:r>
              <a:rPr sz="3000" dirty="0">
                <a:solidFill>
                  <a:srgbClr val="585858"/>
                </a:solidFill>
              </a:rPr>
              <a:t>: </a:t>
            </a:r>
            <a:r>
              <a:rPr sz="3000" spc="-5" dirty="0">
                <a:solidFill>
                  <a:srgbClr val="585858"/>
                </a:solidFill>
              </a:rPr>
              <a:t>Cascading </a:t>
            </a: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Sheets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921000"/>
            <a:ext cx="10071100" cy="438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355600"/>
            <a:ext cx="417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Récupérer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couleur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6100" y="1778000"/>
            <a:ext cx="7176134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Colozilla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Rainbow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Copie automatique de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 presse</a:t>
            </a:r>
            <a:r>
              <a:rPr sz="22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papier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Choix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hexa, RGB, HSL,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Création de palettes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couleurs,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3182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fixe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Dépendance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résolution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périphérique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compilée » finale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55600"/>
            <a:ext cx="2249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Pixel -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px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756079" y="4602479"/>
            <a:ext cx="1934923" cy="79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4394200"/>
            <a:ext cx="3695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72426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utilisée pour les polices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d’écriture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 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relative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police de l’élément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cadratin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78278" y="4025410"/>
            <a:ext cx="8695291" cy="1826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6690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Utiliser des polices en em permet de garder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rythme  typographique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les proportions entre les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cadratin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378200" y="3378200"/>
            <a:ext cx="3181072" cy="300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378200"/>
            <a:ext cx="3314700" cy="2120900"/>
            <a:chOff x="0" y="3378200"/>
            <a:chExt cx="3314700" cy="2120900"/>
          </a:xfrm>
        </p:grpSpPr>
        <p:sp>
          <p:nvSpPr>
            <p:cNvPr id="6" name="object 6"/>
            <p:cNvSpPr/>
            <p:nvPr/>
          </p:nvSpPr>
          <p:spPr>
            <a:xfrm>
              <a:off x="0" y="3378200"/>
              <a:ext cx="3314700" cy="149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000" y="4749800"/>
              <a:ext cx="1651000" cy="74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19900" y="3378200"/>
            <a:ext cx="3251200" cy="3784600"/>
            <a:chOff x="6819900" y="3378200"/>
            <a:chExt cx="3251200" cy="3784600"/>
          </a:xfrm>
        </p:grpSpPr>
        <p:sp>
          <p:nvSpPr>
            <p:cNvPr id="9" name="object 9"/>
            <p:cNvSpPr/>
            <p:nvPr/>
          </p:nvSpPr>
          <p:spPr>
            <a:xfrm>
              <a:off x="6819900" y="3378200"/>
              <a:ext cx="3042058" cy="3492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47100" y="6540500"/>
              <a:ext cx="1524000" cy="622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244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0200" y="6934200"/>
            <a:ext cx="18008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http://pxtoem.com/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01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Conversion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d'em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0" y="1714500"/>
            <a:ext cx="100711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953706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Unités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fluides (relatives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leur parent)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marR="5080" indent="-317500">
              <a:lnSpc>
                <a:spcPct val="147800"/>
              </a:lnSpc>
              <a:spcBef>
                <a:spcPts val="555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%: proportion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relative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dimension de l'élément parent ou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 la police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selon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propriété.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300" y="355600"/>
            <a:ext cx="3541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pourcentage :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%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1307911" y="3669661"/>
            <a:ext cx="7252076" cy="3305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246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318260"/>
            <a:ext cx="9449435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"px"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exprimer une dimension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fixe (indépendante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la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police)</a:t>
            </a:r>
            <a:endParaRPr sz="2400">
              <a:latin typeface="Arial"/>
              <a:cs typeface="Arial"/>
            </a:endParaRPr>
          </a:p>
          <a:p>
            <a:pPr marL="393700" marR="71755" indent="-381000">
              <a:lnSpc>
                <a:spcPct val="145800"/>
              </a:lnSpc>
              <a:spcBef>
                <a:spcPts val="500"/>
              </a:spcBef>
              <a:buClr>
                <a:srgbClr val="585858"/>
              </a:buClr>
              <a:buFont typeface="Arial"/>
              <a:buChar char="•"/>
              <a:tabLst>
                <a:tab pos="478155" algn="l"/>
                <a:tab pos="47879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"em"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attribuer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polices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la police de leur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  <a:p>
            <a:pPr marL="393700" marR="14414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"%"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attribuer des dimensions proportionnées aux dimensions  de l'élément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parent.</a:t>
            </a:r>
            <a:endParaRPr sz="2400">
              <a:latin typeface="Arial"/>
              <a:cs typeface="Arial"/>
            </a:endParaRPr>
          </a:p>
          <a:p>
            <a:pPr marL="393700" marR="1670685">
              <a:lnSpc>
                <a:spcPts val="4200"/>
              </a:lnSpc>
              <a:spcBef>
                <a:spcPts val="26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fluide s'appuie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généralement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 dimensionnement des éléments en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pourcentage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4900" y="355600"/>
            <a:ext cx="538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 web, quelle unité utiliser</a:t>
            </a:r>
            <a:r>
              <a:rPr sz="3000" spc="-1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236249" y="68316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35700" y="6565900"/>
            <a:ext cx="1530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30"/>
              </a:lnSpc>
              <a:spcBef>
                <a:spcPts val="100"/>
              </a:spcBef>
            </a:pPr>
            <a:r>
              <a:rPr sz="1800" dirty="0">
                <a:solidFill>
                  <a:srgbClr val="C24E06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130"/>
              </a:lnSpc>
            </a:pPr>
            <a:r>
              <a:rPr sz="1800" dirty="0">
                <a:solidFill>
                  <a:srgbClr val="C24E06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6249" y="70983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6249" y="73650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21430" y="7114156"/>
            <a:ext cx="3614420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07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r>
              <a:rPr sz="2700" spc="-127" baseline="3086" dirty="0">
                <a:solidFill>
                  <a:srgbClr val="C24E06"/>
                </a:solidFill>
                <a:latin typeface="Arial"/>
                <a:cs typeface="Arial"/>
              </a:rPr>
              <a:t>l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16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 2017</a:t>
            </a:r>
            <a:endParaRPr sz="1200">
              <a:latin typeface="Arial"/>
              <a:cs typeface="Arial"/>
            </a:endParaRPr>
          </a:p>
          <a:p>
            <a:pPr marL="2914015">
              <a:lnSpc>
                <a:spcPts val="2070"/>
              </a:lnSpc>
            </a:pPr>
            <a:r>
              <a:rPr sz="1800" dirty="0">
                <a:solidFill>
                  <a:srgbClr val="C24E06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247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060575" marR="5080" indent="-1372235">
              <a:lnSpc>
                <a:spcPts val="5000"/>
              </a:lnSpc>
              <a:spcBef>
                <a:spcPts val="500"/>
              </a:spcBef>
            </a:pPr>
            <a:r>
              <a:rPr dirty="0"/>
              <a:t>Propriétés de</a:t>
            </a:r>
            <a:r>
              <a:rPr spc="-100" dirty="0"/>
              <a:t> </a:t>
            </a:r>
            <a:r>
              <a:rPr spc="-5" dirty="0"/>
              <a:t>typographie,  </a:t>
            </a:r>
            <a:r>
              <a:rPr dirty="0"/>
              <a:t>polices </a:t>
            </a:r>
            <a:r>
              <a:rPr spc="-5" dirty="0"/>
              <a:t>et</a:t>
            </a:r>
            <a:r>
              <a:rPr spc="-25" dirty="0"/>
              <a:t> </a:t>
            </a:r>
            <a:r>
              <a:rPr dirty="0"/>
              <a:t>puces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70840" y="7151844"/>
            <a:ext cx="3258820" cy="38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r>
              <a:rPr sz="1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248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5588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Font-family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54000" y="1778000"/>
            <a:ext cx="42354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20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 marR="5080" indent="140970">
              <a:lnSpc>
                <a:spcPct val="141700"/>
              </a:lnSpc>
              <a:spcBef>
                <a:spcPts val="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font-family: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Arial, Helvetica,</a:t>
            </a:r>
            <a:r>
              <a:rPr sz="2000" b="1" spc="-16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sans-  serif;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9292" y="4497949"/>
            <a:ext cx="4136918" cy="515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9725" y="1955263"/>
            <a:ext cx="4162425" cy="5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44867" y="3203765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8688" y="1485900"/>
            <a:ext cx="66973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font-family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indiquer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les) polices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body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{ 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font-family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: Arial,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Helvetica,</a:t>
            </a:r>
            <a:r>
              <a:rPr sz="2400" spc="-19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sans-serif;}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537561"/>
            <a:ext cx="912114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L’ordre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polices appliquées 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celui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propriété de gauche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Font-family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355600"/>
            <a:ext cx="1338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bref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3963670" cy="1994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635">
              <a:lnSpc>
                <a:spcPct val="146500"/>
              </a:lnSpc>
              <a:spcBef>
                <a:spcPts val="1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Couleur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texte,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image de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fond, style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police,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menu</a:t>
            </a:r>
            <a:r>
              <a:rPr sz="22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gauche ou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droite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c’est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CSS 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 contrôler tout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ça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100" y="1943100"/>
            <a:ext cx="33401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865" cy="281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la police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poste de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l’utilisateur,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sinon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navigateur passe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suivante.</a:t>
            </a:r>
            <a:endParaRPr sz="2400">
              <a:latin typeface="Arial"/>
              <a:cs typeface="Arial"/>
            </a:endParaRPr>
          </a:p>
          <a:p>
            <a:pPr marL="393700" marR="751205" indent="-381000">
              <a:lnSpc>
                <a:spcPct val="145900"/>
              </a:lnSpc>
              <a:spcBef>
                <a:spcPts val="495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www.cssfontstack.com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 des polices websafe 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système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d’exploitation</a:t>
            </a:r>
            <a:endParaRPr sz="2400">
              <a:latin typeface="Arial"/>
              <a:cs typeface="Arial"/>
            </a:endParaRPr>
          </a:p>
          <a:p>
            <a:pPr marL="392430" indent="-380365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•"/>
              <a:tabLst>
                <a:tab pos="392430" algn="l"/>
                <a:tab pos="393065" algn="l"/>
              </a:tabLst>
            </a:pPr>
            <a:r>
              <a:rPr sz="2400" u="heavy" spc="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21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familles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de polices prêtes pour le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Police</a:t>
            </a:r>
            <a:r>
              <a:rPr sz="2400" spc="-90" dirty="0"/>
              <a:t> </a:t>
            </a:r>
            <a:r>
              <a:rPr sz="2400" dirty="0"/>
              <a:t>utilisables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48793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4800" y="4775200"/>
            <a:ext cx="743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@font-face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l’utilisation de polices non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safe »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54356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800" y="5372100"/>
            <a:ext cx="50755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au poids au</a:t>
            </a:r>
            <a:r>
              <a:rPr sz="2400" spc="-90" dirty="0">
                <a:solidFill>
                  <a:srgbClr val="6F6F6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téléchargement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6F6F6F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aux</a:t>
            </a:r>
            <a:r>
              <a:rPr sz="2400" spc="-20" dirty="0">
                <a:solidFill>
                  <a:srgbClr val="6F6F6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"/>
                <a:cs typeface="Arial"/>
              </a:rPr>
              <a:t>licences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60325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5000" y="533400"/>
            <a:ext cx="9436100" cy="3429000"/>
            <a:chOff x="635000" y="533400"/>
            <a:chExt cx="9436100" cy="3429000"/>
          </a:xfrm>
        </p:grpSpPr>
        <p:sp>
          <p:nvSpPr>
            <p:cNvPr id="11" name="object 11"/>
            <p:cNvSpPr/>
            <p:nvPr/>
          </p:nvSpPr>
          <p:spPr>
            <a:xfrm>
              <a:off x="635000" y="533400"/>
              <a:ext cx="6997700" cy="306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800" y="2895600"/>
              <a:ext cx="2400300" cy="1066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252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8505190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ressources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trouver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polices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compatibles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82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Google </a:t>
            </a: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Fonts</a:t>
            </a:r>
            <a:r>
              <a:rPr sz="2200" u="heavy" spc="-1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API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1079500" y="3390395"/>
            <a:ext cx="7556500" cy="269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253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29300" y="4495800"/>
            <a:ext cx="345440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546100" y="1778000"/>
            <a:ext cx="40703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http://www.fontsquirrel.com</a:t>
            </a:r>
            <a:endParaRPr sz="2200">
              <a:latin typeface="Arial"/>
              <a:cs typeface="Arial"/>
            </a:endParaRPr>
          </a:p>
          <a:p>
            <a:pPr marL="393700" marR="5080" indent="-381000">
              <a:lnSpc>
                <a:spcPct val="1477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outil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2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  everythingfonts.com/font-face</a:t>
            </a:r>
            <a:endParaRPr sz="2200">
              <a:latin typeface="Arial"/>
              <a:cs typeface="Arial"/>
            </a:endParaRPr>
          </a:p>
          <a:p>
            <a:pPr marL="393700" marR="1905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Autre fonderie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intéressantes</a:t>
            </a:r>
            <a:r>
              <a:rPr sz="22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https://typekit.com/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7500" y="1155700"/>
            <a:ext cx="4487781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254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Font-size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28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font-size: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18px;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6350" y="1069975"/>
            <a:ext cx="2876550" cy="103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6411" y="4134654"/>
            <a:ext cx="3650188" cy="1212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6195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89109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font-size : valeur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en unité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définir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d’une police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(=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hauteur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»)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2616200"/>
            <a:ext cx="737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 les unités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précédemment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(px,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em,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6400" y="355600"/>
            <a:ext cx="1698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Font-size</a:t>
            </a:r>
            <a:endParaRPr sz="3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854325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dirty="0"/>
              <a:t>Mettre un  paragraphe </a:t>
            </a:r>
            <a:r>
              <a:rPr sz="2400" spc="-5" dirty="0"/>
              <a:t>en</a:t>
            </a:r>
            <a:r>
              <a:rPr sz="2400" spc="-100" dirty="0"/>
              <a:t> </a:t>
            </a:r>
            <a:r>
              <a:rPr sz="2400" spc="-5" dirty="0"/>
              <a:t>gras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314700"/>
            <a:ext cx="2082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font-weight: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bold;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5438" y="1544624"/>
            <a:ext cx="4132315" cy="52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1007" y="3937000"/>
            <a:ext cx="4035615" cy="52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3327" y="2543530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876554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font-weight: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déterminer l’épaisseur de la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police.</a:t>
            </a:r>
            <a:endParaRPr sz="2400">
              <a:latin typeface="Arial"/>
              <a:cs typeface="Arial"/>
            </a:endParaRPr>
          </a:p>
          <a:p>
            <a:pPr marL="12700" marR="2019300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bold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(gras)  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gras d'autres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5100" y="355600"/>
            <a:ext cx="2164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weight</a:t>
            </a:r>
            <a:endParaRPr sz="3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258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65049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dirty="0"/>
              <a:t>Mettre le</a:t>
            </a:r>
            <a:r>
              <a:rPr sz="2100" spc="-100" dirty="0"/>
              <a:t> </a:t>
            </a:r>
            <a:r>
              <a:rPr sz="2100" dirty="0"/>
              <a:t>paragraphe  </a:t>
            </a:r>
            <a:r>
              <a:rPr sz="2100" spc="-5" dirty="0"/>
              <a:t>en</a:t>
            </a:r>
            <a:r>
              <a:rPr sz="2100" spc="-10" dirty="0"/>
              <a:t> </a:t>
            </a:r>
            <a:r>
              <a:rPr sz="2100" dirty="0"/>
              <a:t>italique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9189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font-style: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italic;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4892" y="1832316"/>
            <a:ext cx="4136918" cy="526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1943" y="3899423"/>
            <a:ext cx="4130794" cy="77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94665" y="284044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259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7309484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font-style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préciser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</a:t>
            </a:r>
            <a:endParaRPr sz="2400">
              <a:latin typeface="Arial"/>
              <a:cs typeface="Arial"/>
            </a:endParaRPr>
          </a:p>
          <a:p>
            <a:pPr marL="12700" marR="173355">
              <a:lnSpc>
                <a:spcPts val="4800"/>
              </a:lnSpc>
              <a:spcBef>
                <a:spcPts val="38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italic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oblique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  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italique des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40200" y="355600"/>
            <a:ext cx="184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Font-style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35135" cy="324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CSS est né en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1996</a:t>
            </a:r>
            <a:endParaRPr sz="2400">
              <a:latin typeface="Arial"/>
              <a:cs typeface="Arial"/>
            </a:endParaRPr>
          </a:p>
          <a:p>
            <a:pPr marL="393700" marR="9906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Avant,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utilisait des balises de présentation directement dans le  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CSS1, CSS2, aujourd’hui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 finalisée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CSS2.1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CSS3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rédaction, certaines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propriétés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finalisées,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moins 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utilisable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degrés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aujourd'hui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8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</a:t>
            </a:r>
            <a:r>
              <a:rPr sz="3000" dirty="0">
                <a:solidFill>
                  <a:srgbClr val="585858"/>
                </a:solidFill>
              </a:rPr>
              <a:t>peu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d’histoire</a:t>
            </a:r>
            <a:endParaRPr sz="3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260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1923414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Augmenter  </a:t>
            </a:r>
            <a:r>
              <a:rPr sz="2400" dirty="0"/>
              <a:t>l’interlignage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427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line-height: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1.5;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4854" y="4147537"/>
            <a:ext cx="4130794" cy="1161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442" y="1457325"/>
            <a:ext cx="4127614" cy="94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7345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9138920" cy="205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line-height: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change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l’interlignage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numériques en unité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mesure (px,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em, %)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vaut mieux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d’unité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garder plus 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flexibilité.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8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Line-height</a:t>
            </a:r>
            <a:endParaRPr sz="3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262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Color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16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h1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color: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#008499;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1574" y="2151379"/>
            <a:ext cx="297698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4388629"/>
            <a:ext cx="2971800" cy="287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4223" y="291574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181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color: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donner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présentées  précédemment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46600" y="355600"/>
            <a:ext cx="1020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Color</a:t>
            </a:r>
            <a:endParaRPr sz="3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775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text-align : 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d’aligner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gauche, droite ou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milieu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6645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left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right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20" dirty="0">
                <a:solidFill>
                  <a:srgbClr val="418DD3"/>
                </a:solidFill>
                <a:latin typeface="Arial"/>
                <a:cs typeface="Arial"/>
              </a:rPr>
              <a:t>center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justify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(comme sur 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Word)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79711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L’alignement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fait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balises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(paragraphes, titres,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divs,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65600" y="355600"/>
            <a:ext cx="179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585858"/>
                </a:solidFill>
              </a:rPr>
              <a:t>Text-align</a:t>
            </a:r>
            <a:endParaRPr sz="3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7278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892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5984" y="4229100"/>
            <a:ext cx="4179115" cy="128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001" y="4324100"/>
            <a:ext cx="3600694" cy="106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070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justify;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2996" y="4578227"/>
            <a:ext cx="4021908" cy="796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675" y="4460353"/>
            <a:ext cx="3990975" cy="1023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38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Astuce </a:t>
            </a:r>
            <a:r>
              <a:rPr sz="2400" dirty="0"/>
              <a:t>: </a:t>
            </a:r>
            <a:r>
              <a:rPr sz="2400" spc="-5" dirty="0"/>
              <a:t>centrer </a:t>
            </a:r>
            <a:r>
              <a:rPr sz="2400" dirty="0"/>
              <a:t>une</a:t>
            </a:r>
            <a:r>
              <a:rPr sz="2400" spc="-85" dirty="0"/>
              <a:t> </a:t>
            </a:r>
            <a:r>
              <a:rPr sz="2400" dirty="0"/>
              <a:t>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2049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image, on la place dans  un paragraphe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(ou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une div) dont le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contenu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est aligné au</a:t>
            </a:r>
            <a:r>
              <a:rPr sz="18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centre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707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p.align-center</a:t>
            </a:r>
            <a:r>
              <a:rPr sz="1800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400" y="6616700"/>
            <a:ext cx="86614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8200" y="3621872"/>
            <a:ext cx="5757728" cy="2640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39734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text-transform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transformer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majuscule,  minuscule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possibles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315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" y="3213100"/>
            <a:ext cx="133032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none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"/>
                <a:cs typeface="Arial"/>
              </a:rPr>
              <a:t>capitalize  </a:t>
            </a:r>
            <a:r>
              <a:rPr sz="2200" spc="-5" dirty="0">
                <a:solidFill>
                  <a:srgbClr val="418DD3"/>
                </a:solidFill>
                <a:latin typeface="Arial"/>
                <a:cs typeface="Arial"/>
              </a:rPr>
              <a:t>uppercase  lowercase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874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700" y="4433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4992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21100" y="355600"/>
            <a:ext cx="2685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585858"/>
                </a:solidFill>
              </a:rPr>
              <a:t>Text-transform</a:t>
            </a:r>
            <a:endParaRPr sz="3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4644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8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80098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h2</a:t>
            </a:r>
            <a:r>
              <a:rPr sz="1700" spc="-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{</a:t>
            </a:r>
            <a:endParaRPr sz="17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700" b="1" spc="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AF00"/>
                </a:solidFill>
                <a:latin typeface="Arial"/>
                <a:cs typeface="Arial"/>
              </a:rPr>
              <a:t>capitalize;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780" y="4297679"/>
            <a:ext cx="2511425" cy="197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8540" y="4283581"/>
            <a:ext cx="2202180" cy="166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7683</Words>
  <Application>Microsoft Office PowerPoint</Application>
  <PresentationFormat>Personnalisé</PresentationFormat>
  <Paragraphs>1338</Paragraphs>
  <Slides>206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206</vt:i4>
      </vt:variant>
    </vt:vector>
  </HeadingPairs>
  <TitlesOfParts>
    <vt:vector size="209" baseType="lpstr">
      <vt:lpstr>Arial</vt:lpstr>
      <vt:lpstr>Calibri</vt:lpstr>
      <vt:lpstr>Office Theme</vt:lpstr>
      <vt:lpstr>Présentation PowerPoint</vt:lpstr>
      <vt:lpstr>Programme initiation au CSS</vt:lpstr>
      <vt:lpstr>Programme initiation au CSS</vt:lpstr>
      <vt:lpstr>Programme initiation au CSS</vt:lpstr>
      <vt:lpstr>CSS : Introduction et notions de base</vt:lpstr>
      <vt:lpstr>CSS : Cascading Style Sheets</vt:lpstr>
      <vt:lpstr>CSS : Cascading Style Sheets</vt:lpstr>
      <vt:lpstr>En bref</vt:lpstr>
      <vt:lpstr>Un peu d’histoire</vt:lpstr>
      <vt:lpstr>Différents rendus entre les navigateurs</vt:lpstr>
      <vt:lpstr>Différents degrés de compréhension</vt:lpstr>
      <vt:lpstr>Tester sur différents navigateurs</vt:lpstr>
      <vt:lpstr>Et pour Internet Explorer ?</vt:lpstr>
      <vt:lpstr>Console de debug : clic droit + inspecter</vt:lpstr>
      <vt:lpstr>Et pour Internet Explorer ?</vt:lpstr>
      <vt:lpstr>Web Developer</vt:lpstr>
      <vt:lpstr>Appliquer un style, oui  mais où ?</vt:lpstr>
      <vt:lpstr>Le CSS “en ligne” dans la balise HTML</vt:lpstr>
      <vt:lpstr>Problèmes de maintenabilité</vt:lpstr>
      <vt:lpstr>Le CSS « interne» dans l’entête du HTML</vt:lpstr>
      <vt:lpstr>Le CSS « interne» dans l’entête du HTML</vt:lpstr>
      <vt:lpstr>La/les feuille(s) de style externe(s)</vt:lpstr>
      <vt:lpstr>La feuille de style externe</vt:lpstr>
      <vt:lpstr>La feuille de style externe</vt:lpstr>
      <vt:lpstr>Récapitulatif</vt:lpstr>
      <vt:lpstr>La syntaxe CSS</vt:lpstr>
      <vt:lpstr>La syntaxe de base</vt:lpstr>
      <vt:lpstr>La déclaration CSS</vt:lpstr>
      <vt:lpstr>Les commentaires CSS</vt:lpstr>
      <vt:lpstr>Généalogie et différents  types de sélecteurs</vt:lpstr>
      <vt:lpstr>Le sélecteur usuel d'élément HTML</vt:lpstr>
      <vt:lpstr>Hiérarchie et généalogie</vt:lpstr>
      <vt:lpstr>Hiérarchie et généalogie</vt:lpstr>
      <vt:lpstr>Notion d’enfant et de descendance</vt:lpstr>
      <vt:lpstr>Notion de parent et d'ancêtre</vt:lpstr>
      <vt:lpstr>Sélecteur de hiérarchie</vt:lpstr>
      <vt:lpstr>Sélecteur de groupe</vt:lpstr>
      <vt:lpstr>Les sélecteurs de classe</vt:lpstr>
      <vt:lpstr>Les sélecteurs de classe</vt:lpstr>
      <vt:lpstr>Classes multiples</vt:lpstr>
      <vt:lpstr>Classes multiples</vt:lpstr>
      <vt:lpstr>Classes multiples</vt:lpstr>
      <vt:lpstr>Classes multiples</vt:lpstr>
      <vt:lpstr>Cibler une classe indépendamment de la balise</vt:lpstr>
      <vt:lpstr>Cibler une classe indépendamment de la balise</vt:lpstr>
      <vt:lpstr>Cibler une balise HTML avec une classe</vt:lpstr>
      <vt:lpstr>Cibler une balise HTML avec une classe</vt:lpstr>
      <vt:lpstr>L’id (identifiant)</vt:lpstr>
      <vt:lpstr>Un joyeux mélange !</vt:lpstr>
      <vt:lpstr>Espace ou pas ?</vt:lpstr>
      <vt:lpstr>Espace ou pas ?</vt:lpstr>
      <vt:lpstr>Convention de nommage</vt:lpstr>
      <vt:lpstr>En résumé</vt:lpstr>
      <vt:lpstr>Qui est ciblé ?</vt:lpstr>
      <vt:lpstr>Qui est ciblé ?</vt:lpstr>
      <vt:lpstr>Qui est ciblé ?</vt:lpstr>
      <vt:lpstr>Qui est ciblé ?</vt:lpstr>
      <vt:lpstr>flukeout.github.io</vt:lpstr>
      <vt:lpstr>Les pseudos-classes sur les liens</vt:lpstr>
      <vt:lpstr>Démonstration de :hover sur du bouton</vt:lpstr>
      <vt:lpstr>Les autres pseudo-classes</vt:lpstr>
      <vt:lpstr>Subtle Hover effects</vt:lpstr>
      <vt:lpstr>Présentation PowerPoint</vt:lpstr>
      <vt:lpstr>Couleurs et unités CSS</vt:lpstr>
      <vt:lpstr>La synthèse additive des couleurs</vt:lpstr>
      <vt:lpstr>Les couleurs en CSS</vt:lpstr>
      <vt:lpstr>Les couleurs en CSS</vt:lpstr>
      <vt:lpstr>Présentation PowerPoint</vt:lpstr>
      <vt:lpstr>Les couleurs en CSS</vt:lpstr>
      <vt:lpstr>Récupérer une couleur</vt:lpstr>
      <vt:lpstr>Le Pixel - px</vt:lpstr>
      <vt:lpstr>Le cadratin - em</vt:lpstr>
      <vt:lpstr>Le cadratin - em</vt:lpstr>
      <vt:lpstr>Conversion d'em</vt:lpstr>
      <vt:lpstr>Le pourcentage : %</vt:lpstr>
      <vt:lpstr>En web, quelle unité utiliser ?</vt:lpstr>
      <vt:lpstr>Propriétés de typographie,  polices et puces</vt:lpstr>
      <vt:lpstr>Font-family</vt:lpstr>
      <vt:lpstr>Font-family</vt:lpstr>
      <vt:lpstr>Polices utilisables</vt:lpstr>
      <vt:lpstr>Police utilisables</vt:lpstr>
      <vt:lpstr>Polices utilisables</vt:lpstr>
      <vt:lpstr>Polices utilisables</vt:lpstr>
      <vt:lpstr>Font-size</vt:lpstr>
      <vt:lpstr>Font-size</vt:lpstr>
      <vt:lpstr>Mettre un  paragraphe en gras</vt:lpstr>
      <vt:lpstr>Font weight</vt:lpstr>
      <vt:lpstr>Mettre le paragraphe  en italique</vt:lpstr>
      <vt:lpstr>Font-style</vt:lpstr>
      <vt:lpstr>Augmenter  l’interlignage</vt:lpstr>
      <vt:lpstr>Line-height</vt:lpstr>
      <vt:lpstr>Color</vt:lpstr>
      <vt:lpstr>Color</vt:lpstr>
      <vt:lpstr>Text-align</vt:lpstr>
      <vt:lpstr>Text-align</vt:lpstr>
      <vt:lpstr>Text-align</vt:lpstr>
      <vt:lpstr>Astuce : centrer une image</vt:lpstr>
      <vt:lpstr>Text-transform</vt:lpstr>
      <vt:lpstr>Text-transform</vt:lpstr>
      <vt:lpstr>Text-transform</vt:lpstr>
      <vt:lpstr>Font-variant</vt:lpstr>
      <vt:lpstr>Font-variant</vt:lpstr>
      <vt:lpstr>Text-decoration</vt:lpstr>
      <vt:lpstr>Enlever le soulignement des liens et le remettre au survol</vt:lpstr>
      <vt:lpstr>Text-indent</vt:lpstr>
      <vt:lpstr>Indentation de 10px</vt:lpstr>
      <vt:lpstr>Listes à puces</vt:lpstr>
      <vt:lpstr>Listes ordonnées</vt:lpstr>
      <vt:lpstr>Retirer les puces</vt:lpstr>
      <vt:lpstr>Utiliser une image comme puce</vt:lpstr>
      <vt:lpstr>Utiliser une image comme puce</vt:lpstr>
      <vt:lpstr>Bordures et arrières plans</vt:lpstr>
      <vt:lpstr>Les bordures</vt:lpstr>
      <vt:lpstr>Les bordures</vt:lpstr>
      <vt:lpstr>Les bordures</vt:lpstr>
      <vt:lpstr>Les bordures</vt:lpstr>
      <vt:lpstr>Style de bordure</vt:lpstr>
      <vt:lpstr>Des bords arrondis : CSS3 !</vt:lpstr>
      <vt:lpstr>Des bords arrondis : CSS3 !</vt:lpstr>
      <vt:lpstr>Background-color</vt:lpstr>
      <vt:lpstr>Background-color</vt:lpstr>
      <vt:lpstr>Background-image</vt:lpstr>
      <vt:lpstr>Background-image</vt:lpstr>
      <vt:lpstr>Présentation PowerPoint</vt:lpstr>
      <vt:lpstr>Background-repeat</vt:lpstr>
      <vt:lpstr>Background-repeat en pratique</vt:lpstr>
      <vt:lpstr>Présentation PowerPoint</vt:lpstr>
      <vt:lpstr>Background-position</vt:lpstr>
      <vt:lpstr>Une étoile alignée en  bas à droite</vt:lpstr>
      <vt:lpstr>Background-attachment</vt:lpstr>
      <vt:lpstr>Background-attachment</vt:lpstr>
      <vt:lpstr>Tout dans une ligne !</vt:lpstr>
      <vt:lpstr>Dimensions, margin et  padding</vt:lpstr>
      <vt:lpstr>Petit rappel inline et block</vt:lpstr>
      <vt:lpstr>Largeur et hauteur d'un élément : width et height</vt:lpstr>
      <vt:lpstr>Max et min</vt:lpstr>
      <vt:lpstr>Marges</vt:lpstr>
      <vt:lpstr>Marge extérieure « margin »</vt:lpstr>
      <vt:lpstr>Marge extérieure « margin »</vt:lpstr>
      <vt:lpstr>Ajouter une marge  sous un paragraphe</vt:lpstr>
      <vt:lpstr>Ajouter une marge  sous un titre</vt:lpstr>
      <vt:lpstr>Centrer horizontalement à l’aide de margin</vt:lpstr>
      <vt:lpstr>Margin et éléments inline</vt:lpstr>
      <vt:lpstr>Padding : la marge « intérieure »</vt:lpstr>
      <vt:lpstr>Padding : la marge « intérieure »</vt:lpstr>
      <vt:lpstr>Ajouter du padding au body</vt:lpstr>
      <vt:lpstr>Ajouter du padding à  un titre pour décoller la  bordure</vt:lpstr>
      <vt:lpstr>Padding sur élément en inline</vt:lpstr>
      <vt:lpstr>Retirer les marges et padding par défaut du navigateur</vt:lpstr>
      <vt:lpstr>Retirer les marges et padding par défaut du navigateur</vt:lpstr>
      <vt:lpstr>Présentation PowerPoint</vt:lpstr>
      <vt:lpstr>Padding et calcul de dimension d’élément</vt:lpstr>
      <vt:lpstr>Box-sizing:border-box - changer le modèle de boîte</vt:lpstr>
      <vt:lpstr>Box-sizing:border-box - changer le modèle de boîte</vt:lpstr>
      <vt:lpstr>Overflow : pour éviter que ça dépasse</vt:lpstr>
      <vt:lpstr>Présentation PowerPoint</vt:lpstr>
      <vt:lpstr>Présentation PowerPoint</vt:lpstr>
      <vt:lpstr>Présentation PowerPoint</vt:lpstr>
      <vt:lpstr>Les « flottants » et le flux</vt:lpstr>
      <vt:lpstr>Float:left</vt:lpstr>
      <vt:lpstr>Float right;</vt:lpstr>
      <vt:lpstr>Présentation PowerPoint</vt:lpstr>
      <vt:lpstr>Clear : bloquer le dépassement des flottants</vt:lpstr>
      <vt:lpstr>Clear : bloquer le dépassement des flottants</vt:lpstr>
      <vt:lpstr>Problème des flottants</vt:lpstr>
      <vt:lpstr>BFC et contenir les flottants dans un bloc</vt:lpstr>
      <vt:lpstr>BFC et contenir les flottants dans un bloc</vt:lpstr>
      <vt:lpstr>Overflow : hidden</vt:lpstr>
      <vt:lpstr>Overflow : hidden</vt:lpstr>
      <vt:lpstr>Les flottants appliqués à la mise en page</vt:lpstr>
      <vt:lpstr>Présentation PowerPoint</vt:lpstr>
      <vt:lpstr>La propriété « display » pour mise en page</vt:lpstr>
      <vt:lpstr>Display:block</vt:lpstr>
      <vt:lpstr>Display:block</vt:lpstr>
      <vt:lpstr>Display:block</vt:lpstr>
      <vt:lpstr>Display:inline</vt:lpstr>
      <vt:lpstr>Display:inline</vt:lpstr>
      <vt:lpstr>Display:inline-block</vt:lpstr>
      <vt:lpstr>Display:inline-block et  navigation horizontale</vt:lpstr>
      <vt:lpstr>Display:inline-block et bugs connus</vt:lpstr>
      <vt:lpstr>Display:none</vt:lpstr>
      <vt:lpstr>Présentation PowerPoint</vt:lpstr>
      <vt:lpstr>Positionnement CSS</vt:lpstr>
      <vt:lpstr>Position:static;</vt:lpstr>
      <vt:lpstr>Position:relative;</vt:lpstr>
      <vt:lpstr>Position:relative;</vt:lpstr>
      <vt:lpstr>Position:relative;</vt:lpstr>
      <vt:lpstr>Position:relative;</vt:lpstr>
      <vt:lpstr>Position: fixed</vt:lpstr>
      <vt:lpstr>Présentation PowerPoint</vt:lpstr>
      <vt:lpstr>Position :fixed</vt:lpstr>
      <vt:lpstr>Position :fixed</vt:lpstr>
      <vt:lpstr>Position: fixed dans la vraie vie</vt:lpstr>
      <vt:lpstr>Position: fixed dans la vraie vie, un peu trop d’ailleurs</vt:lpstr>
      <vt:lpstr>Position: absolute;</vt:lpstr>
      <vt:lpstr>Position: absolute;</vt:lpstr>
      <vt:lpstr>Centrer une légende d’image</vt:lpstr>
      <vt:lpstr>Position: absolute;</vt:lpstr>
      <vt:lpstr>Position: absolute;</vt:lpstr>
      <vt:lpstr>Position: absolute;</vt:lpstr>
      <vt:lpstr>CSS et mise en page</vt:lpstr>
      <vt:lpstr>CSS et mise en page avancée : Flexbox</vt:lpstr>
      <vt:lpstr>CSS et mise en page avancée : Grid Layout</vt:lpstr>
      <vt:lpstr>Adapter son site au mobile : le responsive webdesign</vt:lpstr>
      <vt:lpstr>Rapide aperçu de la syntaxe</vt:lpstr>
      <vt:lpstr>Liens utiles pour aller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Initiation-HTML-CSS-no-exo.key</dc:title>
  <cp:lastModifiedBy>Alexandre Bougrat</cp:lastModifiedBy>
  <cp:revision>4</cp:revision>
  <dcterms:created xsi:type="dcterms:W3CDTF">2022-04-19T21:45:55Z</dcterms:created>
  <dcterms:modified xsi:type="dcterms:W3CDTF">2022-04-19T22:10:15Z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2017-04-24T00:00:00Z</vt:filetime>
  </property>
  <property fmtid="{D5CDD505-2E9C-101B-9397-08002B2CF9AE}" pid="3" name="Creator">
    <vt:lpwstr>Keynote</vt:lpwstr>
  </property>
  <property fmtid="{D5CDD505-2E9C-101B-9397-08002B2CF9AE}" pid="4" name="LastSaved">
    <vt:filetime>2022-04-19T00:00:00Z</vt:filetime>
  </property>
</Properties>
</file>